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7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0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1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12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13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14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15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16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notesSlides/notesSlide17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notesSlides/notesSlide18.xml" ContentType="application/vnd.openxmlformats-officedocument.presentationml.notesSlide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notesSlides/notesSlide19.xml" ContentType="application/vnd.openxmlformats-officedocument.presentationml.notesSlide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notesSlides/notesSlide20.xml" ContentType="application/vnd.openxmlformats-officedocument.presentationml.notesSlide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notesSlides/notesSlide21.xml" ContentType="application/vnd.openxmlformats-officedocument.presentationml.notesSlide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notesSlides/notesSlide22.xml" ContentType="application/vnd.openxmlformats-officedocument.presentationml.notesSlide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notesSlides/notesSlide23.xml" ContentType="application/vnd.openxmlformats-officedocument.presentationml.notesSlide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notesSlides/notesSlide24.xml" ContentType="application/vnd.openxmlformats-officedocument.presentationml.notesSlide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notesSlides/notesSlide25.xml" ContentType="application/vnd.openxmlformats-officedocument.presentationml.notesSlide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notesSlides/notesSlide26.xml" ContentType="application/vnd.openxmlformats-officedocument.presentationml.notesSlide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notesSlides/notesSlide27.xml" ContentType="application/vnd.openxmlformats-officedocument.presentationml.notesSlide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notesSlides/notesSlide28.xml" ContentType="application/vnd.openxmlformats-officedocument.presentationml.notesSlide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notesSlides/notesSlide31.xml" ContentType="application/vnd.openxmlformats-officedocument.presentationml.notesSlide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diagrams/data5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ppt/diagrams/data54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ppt/notesSlides/notesSlide35.xml" ContentType="application/vnd.openxmlformats-officedocument.presentationml.notesSlide+xml"/>
  <Override PartName="/ppt/diagrams/data55.xml" ContentType="application/vnd.openxmlformats-officedocument.drawingml.diagramData+xml"/>
  <Override PartName="/ppt/diagrams/layout55.xml" ContentType="application/vnd.openxmlformats-officedocument.drawingml.diagramLayout+xml"/>
  <Override PartName="/ppt/diagrams/quickStyle55.xml" ContentType="application/vnd.openxmlformats-officedocument.drawingml.diagramStyle+xml"/>
  <Override PartName="/ppt/diagrams/colors55.xml" ContentType="application/vnd.openxmlformats-officedocument.drawingml.diagramColors+xml"/>
  <Override PartName="/ppt/diagrams/drawing55.xml" ContentType="application/vnd.ms-office.drawingml.diagramDrawing+xml"/>
  <Override PartName="/ppt/diagrams/data56.xml" ContentType="application/vnd.openxmlformats-officedocument.drawingml.diagramData+xml"/>
  <Override PartName="/ppt/diagrams/layout56.xml" ContentType="application/vnd.openxmlformats-officedocument.drawingml.diagramLayout+xml"/>
  <Override PartName="/ppt/diagrams/quickStyle56.xml" ContentType="application/vnd.openxmlformats-officedocument.drawingml.diagramStyle+xml"/>
  <Override PartName="/ppt/diagrams/colors56.xml" ContentType="application/vnd.openxmlformats-officedocument.drawingml.diagramColors+xml"/>
  <Override PartName="/ppt/diagrams/drawing56.xml" ContentType="application/vnd.ms-office.drawingml.diagramDrawing+xml"/>
  <Override PartName="/ppt/notesSlides/notesSlide36.xml" ContentType="application/vnd.openxmlformats-officedocument.presentationml.notesSlide+xml"/>
  <Override PartName="/ppt/diagrams/data57.xml" ContentType="application/vnd.openxmlformats-officedocument.drawingml.diagramData+xml"/>
  <Override PartName="/ppt/diagrams/layout57.xml" ContentType="application/vnd.openxmlformats-officedocument.drawingml.diagramLayout+xml"/>
  <Override PartName="/ppt/diagrams/quickStyle57.xml" ContentType="application/vnd.openxmlformats-officedocument.drawingml.diagramStyle+xml"/>
  <Override PartName="/ppt/diagrams/colors57.xml" ContentType="application/vnd.openxmlformats-officedocument.drawingml.diagramColors+xml"/>
  <Override PartName="/ppt/diagrams/drawing57.xml" ContentType="application/vnd.ms-office.drawingml.diagramDrawing+xml"/>
  <Override PartName="/ppt/diagrams/data58.xml" ContentType="application/vnd.openxmlformats-officedocument.drawingml.diagramData+xml"/>
  <Override PartName="/ppt/diagrams/layout58.xml" ContentType="application/vnd.openxmlformats-officedocument.drawingml.diagramLayout+xml"/>
  <Override PartName="/ppt/diagrams/quickStyle58.xml" ContentType="application/vnd.openxmlformats-officedocument.drawingml.diagramStyle+xml"/>
  <Override PartName="/ppt/diagrams/colors58.xml" ContentType="application/vnd.openxmlformats-officedocument.drawingml.diagramColors+xml"/>
  <Override PartName="/ppt/diagrams/drawing58.xml" ContentType="application/vnd.ms-office.drawingml.diagramDrawing+xml"/>
  <Override PartName="/ppt/notesSlides/notesSlide37.xml" ContentType="application/vnd.openxmlformats-officedocument.presentationml.notesSlide+xml"/>
  <Override PartName="/ppt/diagrams/data59.xml" ContentType="application/vnd.openxmlformats-officedocument.drawingml.diagramData+xml"/>
  <Override PartName="/ppt/diagrams/layout59.xml" ContentType="application/vnd.openxmlformats-officedocument.drawingml.diagramLayout+xml"/>
  <Override PartName="/ppt/diagrams/quickStyle59.xml" ContentType="application/vnd.openxmlformats-officedocument.drawingml.diagramStyle+xml"/>
  <Override PartName="/ppt/diagrams/colors59.xml" ContentType="application/vnd.openxmlformats-officedocument.drawingml.diagramColors+xml"/>
  <Override PartName="/ppt/diagrams/drawing59.xml" ContentType="application/vnd.ms-office.drawingml.diagramDrawing+xml"/>
  <Override PartName="/ppt/diagrams/data60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  <Override PartName="/ppt/diagrams/drawing60.xml" ContentType="application/vnd.ms-office.drawingml.diagramDrawing+xml"/>
  <Override PartName="/ppt/notesSlides/notesSlide38.xml" ContentType="application/vnd.openxmlformats-officedocument.presentationml.notesSlide+xml"/>
  <Override PartName="/ppt/diagrams/data61.xml" ContentType="application/vnd.openxmlformats-officedocument.drawingml.diagramData+xml"/>
  <Override PartName="/ppt/diagrams/layout61.xml" ContentType="application/vnd.openxmlformats-officedocument.drawingml.diagramLayout+xml"/>
  <Override PartName="/ppt/diagrams/quickStyle61.xml" ContentType="application/vnd.openxmlformats-officedocument.drawingml.diagramStyle+xml"/>
  <Override PartName="/ppt/diagrams/colors61.xml" ContentType="application/vnd.openxmlformats-officedocument.drawingml.diagramColors+xml"/>
  <Override PartName="/ppt/diagrams/drawing61.xml" ContentType="application/vnd.ms-office.drawingml.diagramDrawing+xml"/>
  <Override PartName="/ppt/diagrams/data62.xml" ContentType="application/vnd.openxmlformats-officedocument.drawingml.diagramData+xml"/>
  <Override PartName="/ppt/diagrams/layout62.xml" ContentType="application/vnd.openxmlformats-officedocument.drawingml.diagramLayout+xml"/>
  <Override PartName="/ppt/diagrams/quickStyle62.xml" ContentType="application/vnd.openxmlformats-officedocument.drawingml.diagramStyle+xml"/>
  <Override PartName="/ppt/diagrams/colors62.xml" ContentType="application/vnd.openxmlformats-officedocument.drawingml.diagramColors+xml"/>
  <Override PartName="/ppt/diagrams/drawing62.xml" ContentType="application/vnd.ms-office.drawingml.diagramDrawing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diagrams/data63.xml" ContentType="application/vnd.openxmlformats-officedocument.drawingml.diagramData+xml"/>
  <Override PartName="/ppt/diagrams/layout63.xml" ContentType="application/vnd.openxmlformats-officedocument.drawingml.diagramLayout+xml"/>
  <Override PartName="/ppt/diagrams/quickStyle63.xml" ContentType="application/vnd.openxmlformats-officedocument.drawingml.diagramStyle+xml"/>
  <Override PartName="/ppt/diagrams/colors63.xml" ContentType="application/vnd.openxmlformats-officedocument.drawingml.diagramColors+xml"/>
  <Override PartName="/ppt/diagrams/drawing63.xml" ContentType="application/vnd.ms-office.drawingml.diagramDrawing+xml"/>
  <Override PartName="/ppt/diagrams/data64.xml" ContentType="application/vnd.openxmlformats-officedocument.drawingml.diagramData+xml"/>
  <Override PartName="/ppt/diagrams/layout64.xml" ContentType="application/vnd.openxmlformats-officedocument.drawingml.diagramLayout+xml"/>
  <Override PartName="/ppt/diagrams/quickStyle64.xml" ContentType="application/vnd.openxmlformats-officedocument.drawingml.diagramStyle+xml"/>
  <Override PartName="/ppt/diagrams/colors64.xml" ContentType="application/vnd.openxmlformats-officedocument.drawingml.diagramColors+xml"/>
  <Override PartName="/ppt/diagrams/drawing64.xml" ContentType="application/vnd.ms-office.drawingml.diagramDrawing+xml"/>
  <Override PartName="/ppt/notesSlides/notesSlide41.xml" ContentType="application/vnd.openxmlformats-officedocument.presentationml.notesSlide+xml"/>
  <Override PartName="/ppt/diagrams/data65.xml" ContentType="application/vnd.openxmlformats-officedocument.drawingml.diagramData+xml"/>
  <Override PartName="/ppt/diagrams/layout65.xml" ContentType="application/vnd.openxmlformats-officedocument.drawingml.diagramLayout+xml"/>
  <Override PartName="/ppt/diagrams/quickStyle65.xml" ContentType="application/vnd.openxmlformats-officedocument.drawingml.diagramStyle+xml"/>
  <Override PartName="/ppt/diagrams/colors65.xml" ContentType="application/vnd.openxmlformats-officedocument.drawingml.diagramColors+xml"/>
  <Override PartName="/ppt/diagrams/drawing65.xml" ContentType="application/vnd.ms-office.drawingml.diagramDrawing+xml"/>
  <Override PartName="/ppt/diagrams/data66.xml" ContentType="application/vnd.openxmlformats-officedocument.drawingml.diagramData+xml"/>
  <Override PartName="/ppt/diagrams/layout66.xml" ContentType="application/vnd.openxmlformats-officedocument.drawingml.diagramLayout+xml"/>
  <Override PartName="/ppt/diagrams/quickStyle66.xml" ContentType="application/vnd.openxmlformats-officedocument.drawingml.diagramStyle+xml"/>
  <Override PartName="/ppt/diagrams/colors66.xml" ContentType="application/vnd.openxmlformats-officedocument.drawingml.diagramColors+xml"/>
  <Override PartName="/ppt/diagrams/drawing66.xml" ContentType="application/vnd.ms-office.drawingml.diagramDrawing+xml"/>
  <Override PartName="/ppt/notesSlides/notesSlide42.xml" ContentType="application/vnd.openxmlformats-officedocument.presentationml.notesSlide+xml"/>
  <Override PartName="/ppt/diagrams/data67.xml" ContentType="application/vnd.openxmlformats-officedocument.drawingml.diagramData+xml"/>
  <Override PartName="/ppt/diagrams/layout67.xml" ContentType="application/vnd.openxmlformats-officedocument.drawingml.diagramLayout+xml"/>
  <Override PartName="/ppt/diagrams/quickStyle67.xml" ContentType="application/vnd.openxmlformats-officedocument.drawingml.diagramStyle+xml"/>
  <Override PartName="/ppt/diagrams/colors67.xml" ContentType="application/vnd.openxmlformats-officedocument.drawingml.diagramColors+xml"/>
  <Override PartName="/ppt/diagrams/drawing67.xml" ContentType="application/vnd.ms-office.drawingml.diagramDrawing+xml"/>
  <Override PartName="/ppt/diagrams/data68.xml" ContentType="application/vnd.openxmlformats-officedocument.drawingml.diagramData+xml"/>
  <Override PartName="/ppt/diagrams/layout68.xml" ContentType="application/vnd.openxmlformats-officedocument.drawingml.diagramLayout+xml"/>
  <Override PartName="/ppt/diagrams/quickStyle68.xml" ContentType="application/vnd.openxmlformats-officedocument.drawingml.diagramStyle+xml"/>
  <Override PartName="/ppt/diagrams/colors68.xml" ContentType="application/vnd.openxmlformats-officedocument.drawingml.diagramColors+xml"/>
  <Override PartName="/ppt/diagrams/drawing68.xml" ContentType="application/vnd.ms-office.drawingml.diagramDrawing+xml"/>
  <Override PartName="/ppt/notesSlides/notesSlide43.xml" ContentType="application/vnd.openxmlformats-officedocument.presentationml.notesSlide+xml"/>
  <Override PartName="/ppt/diagrams/data69.xml" ContentType="application/vnd.openxmlformats-officedocument.drawingml.diagramData+xml"/>
  <Override PartName="/ppt/diagrams/layout69.xml" ContentType="application/vnd.openxmlformats-officedocument.drawingml.diagramLayout+xml"/>
  <Override PartName="/ppt/diagrams/quickStyle69.xml" ContentType="application/vnd.openxmlformats-officedocument.drawingml.diagramStyle+xml"/>
  <Override PartName="/ppt/diagrams/colors69.xml" ContentType="application/vnd.openxmlformats-officedocument.drawingml.diagramColors+xml"/>
  <Override PartName="/ppt/diagrams/drawing69.xml" ContentType="application/vnd.ms-office.drawingml.diagramDrawing+xml"/>
  <Override PartName="/ppt/diagrams/data70.xml" ContentType="application/vnd.openxmlformats-officedocument.drawingml.diagramData+xml"/>
  <Override PartName="/ppt/diagrams/layout70.xml" ContentType="application/vnd.openxmlformats-officedocument.drawingml.diagramLayout+xml"/>
  <Override PartName="/ppt/diagrams/quickStyle70.xml" ContentType="application/vnd.openxmlformats-officedocument.drawingml.diagramStyle+xml"/>
  <Override PartName="/ppt/diagrams/colors70.xml" ContentType="application/vnd.openxmlformats-officedocument.drawingml.diagramColors+xml"/>
  <Override PartName="/ppt/diagrams/drawing70.xml" ContentType="application/vnd.ms-office.drawingml.diagramDrawing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diagrams/data71.xml" ContentType="application/vnd.openxmlformats-officedocument.drawingml.diagramData+xml"/>
  <Override PartName="/ppt/diagrams/layout71.xml" ContentType="application/vnd.openxmlformats-officedocument.drawingml.diagramLayout+xml"/>
  <Override PartName="/ppt/diagrams/quickStyle71.xml" ContentType="application/vnd.openxmlformats-officedocument.drawingml.diagramStyle+xml"/>
  <Override PartName="/ppt/diagrams/colors71.xml" ContentType="application/vnd.openxmlformats-officedocument.drawingml.diagramColors+xml"/>
  <Override PartName="/ppt/diagrams/drawing71.xml" ContentType="application/vnd.ms-office.drawingml.diagramDrawing+xml"/>
  <Override PartName="/ppt/diagrams/data72.xml" ContentType="application/vnd.openxmlformats-officedocument.drawingml.diagramData+xml"/>
  <Override PartName="/ppt/diagrams/layout72.xml" ContentType="application/vnd.openxmlformats-officedocument.drawingml.diagramLayout+xml"/>
  <Override PartName="/ppt/diagrams/quickStyle72.xml" ContentType="application/vnd.openxmlformats-officedocument.drawingml.diagramStyle+xml"/>
  <Override PartName="/ppt/diagrams/colors72.xml" ContentType="application/vnd.openxmlformats-officedocument.drawingml.diagramColors+xml"/>
  <Override PartName="/ppt/diagrams/drawing72.xml" ContentType="application/vnd.ms-office.drawingml.diagramDrawing+xml"/>
  <Override PartName="/ppt/notesSlides/notesSlide46.xml" ContentType="application/vnd.openxmlformats-officedocument.presentationml.notesSlide+xml"/>
  <Override PartName="/ppt/diagrams/data73.xml" ContentType="application/vnd.openxmlformats-officedocument.drawingml.diagramData+xml"/>
  <Override PartName="/ppt/diagrams/layout73.xml" ContentType="application/vnd.openxmlformats-officedocument.drawingml.diagramLayout+xml"/>
  <Override PartName="/ppt/diagrams/quickStyle73.xml" ContentType="application/vnd.openxmlformats-officedocument.drawingml.diagramStyle+xml"/>
  <Override PartName="/ppt/diagrams/colors73.xml" ContentType="application/vnd.openxmlformats-officedocument.drawingml.diagramColors+xml"/>
  <Override PartName="/ppt/diagrams/drawing73.xml" ContentType="application/vnd.ms-office.drawingml.diagramDrawing+xml"/>
  <Override PartName="/ppt/diagrams/data74.xml" ContentType="application/vnd.openxmlformats-officedocument.drawingml.diagramData+xml"/>
  <Override PartName="/ppt/diagrams/layout74.xml" ContentType="application/vnd.openxmlformats-officedocument.drawingml.diagramLayout+xml"/>
  <Override PartName="/ppt/diagrams/quickStyle74.xml" ContentType="application/vnd.openxmlformats-officedocument.drawingml.diagramStyle+xml"/>
  <Override PartName="/ppt/diagrams/colors74.xml" ContentType="application/vnd.openxmlformats-officedocument.drawingml.diagramColors+xml"/>
  <Override PartName="/ppt/diagrams/drawing74.xml" ContentType="application/vnd.ms-office.drawingml.diagramDrawing+xml"/>
  <Override PartName="/ppt/notesSlides/notesSlide47.xml" ContentType="application/vnd.openxmlformats-officedocument.presentationml.notesSlide+xml"/>
  <Override PartName="/ppt/diagrams/data75.xml" ContentType="application/vnd.openxmlformats-officedocument.drawingml.diagramData+xml"/>
  <Override PartName="/ppt/diagrams/layout75.xml" ContentType="application/vnd.openxmlformats-officedocument.drawingml.diagramLayout+xml"/>
  <Override PartName="/ppt/diagrams/quickStyle75.xml" ContentType="application/vnd.openxmlformats-officedocument.drawingml.diagramStyle+xml"/>
  <Override PartName="/ppt/diagrams/colors75.xml" ContentType="application/vnd.openxmlformats-officedocument.drawingml.diagramColors+xml"/>
  <Override PartName="/ppt/diagrams/drawing75.xml" ContentType="application/vnd.ms-office.drawingml.diagramDrawing+xml"/>
  <Override PartName="/ppt/diagrams/data76.xml" ContentType="application/vnd.openxmlformats-officedocument.drawingml.diagramData+xml"/>
  <Override PartName="/ppt/diagrams/layout76.xml" ContentType="application/vnd.openxmlformats-officedocument.drawingml.diagramLayout+xml"/>
  <Override PartName="/ppt/diagrams/quickStyle76.xml" ContentType="application/vnd.openxmlformats-officedocument.drawingml.diagramStyle+xml"/>
  <Override PartName="/ppt/diagrams/colors76.xml" ContentType="application/vnd.openxmlformats-officedocument.drawingml.diagramColors+xml"/>
  <Override PartName="/ppt/diagrams/drawing76.xml" ContentType="application/vnd.ms-office.drawingml.diagramDrawing+xml"/>
  <Override PartName="/ppt/notesSlides/notesSlide48.xml" ContentType="application/vnd.openxmlformats-officedocument.presentationml.notesSlide+xml"/>
  <Override PartName="/ppt/diagrams/data77.xml" ContentType="application/vnd.openxmlformats-officedocument.drawingml.diagramData+xml"/>
  <Override PartName="/ppt/diagrams/layout77.xml" ContentType="application/vnd.openxmlformats-officedocument.drawingml.diagramLayout+xml"/>
  <Override PartName="/ppt/diagrams/quickStyle77.xml" ContentType="application/vnd.openxmlformats-officedocument.drawingml.diagramStyle+xml"/>
  <Override PartName="/ppt/diagrams/colors77.xml" ContentType="application/vnd.openxmlformats-officedocument.drawingml.diagramColors+xml"/>
  <Override PartName="/ppt/diagrams/drawing77.xml" ContentType="application/vnd.ms-office.drawingml.diagramDrawing+xml"/>
  <Override PartName="/ppt/diagrams/data78.xml" ContentType="application/vnd.openxmlformats-officedocument.drawingml.diagramData+xml"/>
  <Override PartName="/ppt/diagrams/layout78.xml" ContentType="application/vnd.openxmlformats-officedocument.drawingml.diagramLayout+xml"/>
  <Override PartName="/ppt/diagrams/quickStyle78.xml" ContentType="application/vnd.openxmlformats-officedocument.drawingml.diagramStyle+xml"/>
  <Override PartName="/ppt/diagrams/colors78.xml" ContentType="application/vnd.openxmlformats-officedocument.drawingml.diagramColors+xml"/>
  <Override PartName="/ppt/diagrams/drawing78.xml" ContentType="application/vnd.ms-office.drawingml.diagramDrawing+xml"/>
  <Override PartName="/ppt/notesSlides/notesSlide49.xml" ContentType="application/vnd.openxmlformats-officedocument.presentationml.notesSlide+xml"/>
  <Override PartName="/ppt/diagrams/data79.xml" ContentType="application/vnd.openxmlformats-officedocument.drawingml.diagramData+xml"/>
  <Override PartName="/ppt/diagrams/layout79.xml" ContentType="application/vnd.openxmlformats-officedocument.drawingml.diagramLayout+xml"/>
  <Override PartName="/ppt/diagrams/quickStyle79.xml" ContentType="application/vnd.openxmlformats-officedocument.drawingml.diagramStyle+xml"/>
  <Override PartName="/ppt/diagrams/colors79.xml" ContentType="application/vnd.openxmlformats-officedocument.drawingml.diagramColors+xml"/>
  <Override PartName="/ppt/diagrams/drawing79.xml" ContentType="application/vnd.ms-office.drawingml.diagramDrawing+xml"/>
  <Override PartName="/ppt/diagrams/data80.xml" ContentType="application/vnd.openxmlformats-officedocument.drawingml.diagramData+xml"/>
  <Override PartName="/ppt/diagrams/layout80.xml" ContentType="application/vnd.openxmlformats-officedocument.drawingml.diagramLayout+xml"/>
  <Override PartName="/ppt/diagrams/quickStyle80.xml" ContentType="application/vnd.openxmlformats-officedocument.drawingml.diagramStyle+xml"/>
  <Override PartName="/ppt/diagrams/colors80.xml" ContentType="application/vnd.openxmlformats-officedocument.drawingml.diagramColors+xml"/>
  <Override PartName="/ppt/diagrams/drawing80.xml" ContentType="application/vnd.ms-office.drawingml.diagramDrawing+xml"/>
  <Override PartName="/ppt/notesSlides/notesSlide50.xml" ContentType="application/vnd.openxmlformats-officedocument.presentationml.notesSlide+xml"/>
  <Override PartName="/ppt/diagrams/data81.xml" ContentType="application/vnd.openxmlformats-officedocument.drawingml.diagramData+xml"/>
  <Override PartName="/ppt/diagrams/layout81.xml" ContentType="application/vnd.openxmlformats-officedocument.drawingml.diagramLayout+xml"/>
  <Override PartName="/ppt/diagrams/quickStyle81.xml" ContentType="application/vnd.openxmlformats-officedocument.drawingml.diagramStyle+xml"/>
  <Override PartName="/ppt/diagrams/colors81.xml" ContentType="application/vnd.openxmlformats-officedocument.drawingml.diagramColors+xml"/>
  <Override PartName="/ppt/diagrams/drawing81.xml" ContentType="application/vnd.ms-office.drawingml.diagramDrawing+xml"/>
  <Override PartName="/ppt/diagrams/data82.xml" ContentType="application/vnd.openxmlformats-officedocument.drawingml.diagramData+xml"/>
  <Override PartName="/ppt/diagrams/layout82.xml" ContentType="application/vnd.openxmlformats-officedocument.drawingml.diagramLayout+xml"/>
  <Override PartName="/ppt/diagrams/quickStyle82.xml" ContentType="application/vnd.openxmlformats-officedocument.drawingml.diagramStyle+xml"/>
  <Override PartName="/ppt/diagrams/colors82.xml" ContentType="application/vnd.openxmlformats-officedocument.drawingml.diagramColors+xml"/>
  <Override PartName="/ppt/diagrams/drawing82.xml" ContentType="application/vnd.ms-office.drawingml.diagramDrawing+xml"/>
  <Override PartName="/ppt/notesSlides/notesSlide51.xml" ContentType="application/vnd.openxmlformats-officedocument.presentationml.notesSlide+xml"/>
  <Override PartName="/ppt/diagrams/data83.xml" ContentType="application/vnd.openxmlformats-officedocument.drawingml.diagramData+xml"/>
  <Override PartName="/ppt/diagrams/layout83.xml" ContentType="application/vnd.openxmlformats-officedocument.drawingml.diagramLayout+xml"/>
  <Override PartName="/ppt/diagrams/quickStyle83.xml" ContentType="application/vnd.openxmlformats-officedocument.drawingml.diagramStyle+xml"/>
  <Override PartName="/ppt/diagrams/colors83.xml" ContentType="application/vnd.openxmlformats-officedocument.drawingml.diagramColors+xml"/>
  <Override PartName="/ppt/diagrams/drawing83.xml" ContentType="application/vnd.ms-office.drawingml.diagramDrawing+xml"/>
  <Override PartName="/ppt/diagrams/data84.xml" ContentType="application/vnd.openxmlformats-officedocument.drawingml.diagramData+xml"/>
  <Override PartName="/ppt/diagrams/layout84.xml" ContentType="application/vnd.openxmlformats-officedocument.drawingml.diagramLayout+xml"/>
  <Override PartName="/ppt/diagrams/quickStyle84.xml" ContentType="application/vnd.openxmlformats-officedocument.drawingml.diagramStyle+xml"/>
  <Override PartName="/ppt/diagrams/colors84.xml" ContentType="application/vnd.openxmlformats-officedocument.drawingml.diagramColors+xml"/>
  <Override PartName="/ppt/diagrams/drawing8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56"/>
  </p:notesMasterIdLst>
  <p:handoutMasterIdLst>
    <p:handoutMasterId r:id="rId57"/>
  </p:handoutMasterIdLst>
  <p:sldIdLst>
    <p:sldId id="256" r:id="rId5"/>
    <p:sldId id="425" r:id="rId6"/>
    <p:sldId id="368" r:id="rId7"/>
    <p:sldId id="465" r:id="rId8"/>
    <p:sldId id="466" r:id="rId9"/>
    <p:sldId id="467" r:id="rId10"/>
    <p:sldId id="468" r:id="rId11"/>
    <p:sldId id="486" r:id="rId12"/>
    <p:sldId id="469" r:id="rId13"/>
    <p:sldId id="470" r:id="rId14"/>
    <p:sldId id="471" r:id="rId15"/>
    <p:sldId id="472" r:id="rId16"/>
    <p:sldId id="473" r:id="rId17"/>
    <p:sldId id="474" r:id="rId18"/>
    <p:sldId id="475" r:id="rId19"/>
    <p:sldId id="476" r:id="rId20"/>
    <p:sldId id="477" r:id="rId21"/>
    <p:sldId id="478" r:id="rId22"/>
    <p:sldId id="479" r:id="rId23"/>
    <p:sldId id="480" r:id="rId24"/>
    <p:sldId id="481" r:id="rId25"/>
    <p:sldId id="482" r:id="rId26"/>
    <p:sldId id="483" r:id="rId27"/>
    <p:sldId id="484" r:id="rId28"/>
    <p:sldId id="485" r:id="rId29"/>
    <p:sldId id="487" r:id="rId30"/>
    <p:sldId id="488" r:id="rId31"/>
    <p:sldId id="489" r:id="rId32"/>
    <p:sldId id="456" r:id="rId33"/>
    <p:sldId id="391" r:id="rId34"/>
    <p:sldId id="492" r:id="rId35"/>
    <p:sldId id="493" r:id="rId36"/>
    <p:sldId id="496" r:id="rId37"/>
    <p:sldId id="495" r:id="rId38"/>
    <p:sldId id="497" r:id="rId39"/>
    <p:sldId id="500" r:id="rId40"/>
    <p:sldId id="502" r:id="rId41"/>
    <p:sldId id="504" r:id="rId42"/>
    <p:sldId id="505" r:id="rId43"/>
    <p:sldId id="506" r:id="rId44"/>
    <p:sldId id="507" r:id="rId45"/>
    <p:sldId id="508" r:id="rId46"/>
    <p:sldId id="509" r:id="rId47"/>
    <p:sldId id="510" r:id="rId48"/>
    <p:sldId id="511" r:id="rId49"/>
    <p:sldId id="512" r:id="rId50"/>
    <p:sldId id="513" r:id="rId51"/>
    <p:sldId id="514" r:id="rId52"/>
    <p:sldId id="515" r:id="rId53"/>
    <p:sldId id="516" r:id="rId54"/>
    <p:sldId id="517" r:id="rId55"/>
  </p:sldIdLst>
  <p:sldSz cx="9144000" cy="6858000" type="screen4x3"/>
  <p:notesSz cx="6669088" cy="97758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1AC46BB-03C8-47AA-B2CC-55198C18ABD2}">
          <p14:sldIdLst>
            <p14:sldId id="256"/>
            <p14:sldId id="425"/>
            <p14:sldId id="368"/>
            <p14:sldId id="465"/>
            <p14:sldId id="466"/>
            <p14:sldId id="467"/>
            <p14:sldId id="468"/>
            <p14:sldId id="486"/>
            <p14:sldId id="469"/>
            <p14:sldId id="470"/>
            <p14:sldId id="471"/>
            <p14:sldId id="472"/>
            <p14:sldId id="473"/>
            <p14:sldId id="474"/>
            <p14:sldId id="475"/>
            <p14:sldId id="476"/>
            <p14:sldId id="477"/>
            <p14:sldId id="478"/>
            <p14:sldId id="479"/>
            <p14:sldId id="480"/>
            <p14:sldId id="481"/>
            <p14:sldId id="482"/>
            <p14:sldId id="483"/>
            <p14:sldId id="484"/>
            <p14:sldId id="485"/>
            <p14:sldId id="487"/>
            <p14:sldId id="488"/>
            <p14:sldId id="489"/>
            <p14:sldId id="456"/>
            <p14:sldId id="391"/>
            <p14:sldId id="492"/>
            <p14:sldId id="493"/>
            <p14:sldId id="496"/>
            <p14:sldId id="495"/>
            <p14:sldId id="497"/>
            <p14:sldId id="500"/>
            <p14:sldId id="502"/>
            <p14:sldId id="504"/>
            <p14:sldId id="505"/>
            <p14:sldId id="506"/>
            <p14:sldId id="507"/>
            <p14:sldId id="508"/>
            <p14:sldId id="509"/>
            <p14:sldId id="510"/>
            <p14:sldId id="511"/>
            <p14:sldId id="512"/>
            <p14:sldId id="513"/>
            <p14:sldId id="514"/>
            <p14:sldId id="515"/>
            <p14:sldId id="516"/>
            <p14:sldId id="517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ira Cristina" initials="CC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D4D4"/>
    <a:srgbClr val="5B9BD5"/>
    <a:srgbClr val="FFCCCC"/>
    <a:srgbClr val="FFFFCC"/>
    <a:srgbClr val="66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3853" autoAdjust="0"/>
  </p:normalViewPr>
  <p:slideViewPr>
    <p:cSldViewPr>
      <p:cViewPr>
        <p:scale>
          <a:sx n="65" d="100"/>
          <a:sy n="65" d="100"/>
        </p:scale>
        <p:origin x="-1518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handoutMaster" Target="handoutMasters/handoutMaster1.xml"/><Relationship Id="rId61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282. Termenele achitării impozitului</a:t>
          </a:r>
          <a:endParaRPr lang="ru-RU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/>
      <dgm:spPr/>
      <dgm:t>
        <a:bodyPr/>
        <a:lstStyle/>
        <a:p>
          <a:pPr algn="just"/>
          <a:r>
            <a:rPr lang="ro-RO" u="none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</a:t>
          </a:r>
          <a:r>
            <a:rPr lang="en-US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ro-RO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existente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/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dobândite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data de 25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subiectul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bugetele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conform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amplasării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obiectelor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nu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data de 25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curent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extul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25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4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".</a:t>
          </a:r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endParaRPr lang="ru-RU" sz="2800" i="1" dirty="0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288. Noțiuni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1)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Taxă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locală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obligatorie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efectuată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local.</a:t>
          </a:r>
          <a:endParaRPr lang="ru-RU" sz="20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288 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0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completează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punctul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</a:t>
          </a:r>
          <a:r>
            <a:rPr lang="en-US" sz="20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cu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20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"1</a:t>
          </a:r>
          <a:r>
            <a:rPr lang="en-US" sz="20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Cota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maximă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ad valorem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procente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absolută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stabilită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conform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titlu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."</a:t>
          </a:r>
          <a:endParaRPr lang="ru-RU" sz="20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ro-RO" b="1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288. Noțiuni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3) 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Cota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cotă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ad valorem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procente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obiectului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ori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sumă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absolută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stabilită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la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adoptarea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bugetului</a:t>
          </a:r>
          <a:r>
            <a:rPr lang="ro-RO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local respective.</a:t>
          </a: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endParaRPr lang="ru-RU" sz="24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unctul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3) </a:t>
          </a:r>
          <a:r>
            <a:rPr lang="en-US" sz="20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avea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2000" i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"3) 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Cota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concretă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ad valorem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procente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absolută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stabilită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la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adoptarea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unităţii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administrativ-teritoriale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respective, care nu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poate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mare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decât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maximă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stabilită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conform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titlu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."</a:t>
          </a:r>
          <a:endParaRPr lang="ru-RU" sz="2800" i="1" dirty="0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288. Noțiuni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/>
      <dgm:spPr/>
      <dgm:t>
        <a:bodyPr/>
        <a:lstStyle/>
        <a:p>
          <a:pPr algn="just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17) </a:t>
          </a:r>
          <a:r>
            <a:rPr lang="en-US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Parcaj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special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amenajat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utilizat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staţionarea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temporară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unităţilor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transport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autorizat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locale.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 </a:t>
          </a: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</a:t>
          </a:r>
          <a:r>
            <a:rPr lang="en-US" sz="2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unctul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17) </a:t>
          </a:r>
          <a:r>
            <a:rPr lang="en-US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8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abrogă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8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 custLinFactNeighborX="-525" custLinFactNeighborY="-27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289. Relațiile reglementate de prezentul titlu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n) taxa </a:t>
          </a:r>
          <a:r>
            <a:rPr lang="en-US" sz="3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parcaj</a:t>
          </a:r>
          <a:r>
            <a: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articolul 289 alineatul (2), l</a:t>
          </a:r>
          <a:r>
            <a:rPr lang="en-US" sz="2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itera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n) </a:t>
          </a:r>
          <a:r>
            <a:rPr lang="en-US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8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abrogă</a:t>
          </a:r>
          <a:r>
            <a:rPr lang="ro-RO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8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 custLinFactNeighborX="-605" custLinFactNeighborY="-27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290. Subiecții impunerii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4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n) taxa </a:t>
          </a:r>
          <a:r>
            <a:rPr lang="en-US" sz="24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4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parcaj</a:t>
          </a:r>
          <a:r>
            <a:rPr lang="en-US" sz="24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24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24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24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24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24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posesoare</a:t>
          </a:r>
          <a:r>
            <a:rPr lang="en-US" sz="24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autovehicule</a:t>
          </a:r>
          <a:r>
            <a:rPr lang="en-US" sz="24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care </a:t>
          </a:r>
          <a:r>
            <a:rPr lang="en-US" sz="24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utilizează</a:t>
          </a:r>
          <a:r>
            <a:rPr lang="en-US" sz="24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parcajul</a:t>
          </a:r>
          <a:r>
            <a:rPr lang="en-US" sz="24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en-US" sz="28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endParaRPr lang="ru-RU" sz="2800" i="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 custLinFactNeighborX="1495" custLinFactNeighborY="3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/>
      <dgm:spPr/>
      <dgm:t>
        <a:bodyPr/>
        <a:lstStyle/>
        <a:p>
          <a:pPr algn="just"/>
          <a:r>
            <a: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o-RO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</a:t>
          </a:r>
          <a:r>
            <a:rPr lang="en-US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(1), </a:t>
          </a:r>
          <a:r>
            <a:rPr lang="en-US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introduc</a:t>
          </a:r>
          <a:r>
            <a:rPr lang="en-US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"ale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înregistrate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calitate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";</a:t>
          </a:r>
          <a:endParaRPr lang="ro-RO" i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o-RO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rticolul</a:t>
          </a:r>
          <a:r>
            <a:rPr lang="ro-RO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282</a:t>
          </a:r>
          <a:r>
            <a: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completează</a:t>
          </a:r>
          <a:r>
            <a:rPr lang="en-US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</a:t>
          </a:r>
          <a:r>
            <a:rPr lang="en-US" i="1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cu </a:t>
          </a:r>
          <a:r>
            <a:rPr lang="en-US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i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"(1</a:t>
          </a:r>
          <a:r>
            <a:rPr lang="en-US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nu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existente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/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dobândite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data de 31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bugetele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conform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amplasării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obiectelor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nu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data de 30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curent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."</a:t>
          </a:r>
          <a:endParaRPr lang="ru-RU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290</a:t>
          </a:r>
          <a:r>
            <a:rPr lang="ro-RO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litera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n) </a:t>
          </a:r>
          <a:r>
            <a:rPr lang="en-US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8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abrogă</a:t>
          </a:r>
          <a:r>
            <a:rPr lang="en-US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800" i="1" dirty="0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 custLinFactNeighborX="-1044" custLinFactNeighborY="-7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290. Subiecții impunerii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p) taxa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salubrizare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înscrise</a:t>
          </a:r>
          <a:r>
            <a:rPr lang="en-US" sz="2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2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adresa</a:t>
          </a:r>
          <a:r>
            <a:rPr lang="en-US" sz="2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declarată</a:t>
          </a:r>
          <a:r>
            <a:rPr lang="en-US" sz="2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 </a:t>
          </a:r>
          <a:r>
            <a:rPr lang="en-US" sz="2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290</a:t>
          </a:r>
          <a:r>
            <a:rPr lang="ro-RO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litera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p), </a:t>
          </a:r>
          <a:r>
            <a:rPr lang="en-US" sz="2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înscrise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adresa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declarată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8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2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înregistrate</a:t>
          </a:r>
          <a:r>
            <a:rPr lang="en-US" sz="2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calitate</a:t>
          </a:r>
          <a:r>
            <a:rPr lang="en-US" sz="2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proprietar</a:t>
          </a:r>
          <a:r>
            <a:rPr lang="en-US" sz="2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2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bunului</a:t>
          </a:r>
          <a:r>
            <a:rPr lang="en-US" sz="2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</a:t>
          </a:r>
          <a:r>
            <a:rPr lang="en-US" sz="2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2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destinaţie</a:t>
          </a:r>
          <a:r>
            <a:rPr lang="en-US" sz="2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locativă</a:t>
          </a:r>
          <a:r>
            <a:rPr lang="en-US" sz="2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2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casă</a:t>
          </a:r>
          <a:r>
            <a:rPr lang="en-US" sz="2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locuit</a:t>
          </a:r>
          <a:r>
            <a:rPr lang="en-US" sz="2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apartament</a:t>
          </a:r>
          <a:r>
            <a:rPr lang="en-US" sz="2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)“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8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291.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Obiectele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b) la taxa de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organizare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licitaţiilor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loteriilor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teritoriul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unităţii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administrativ-teritoriale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declarate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licitaţie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biletele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loterie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emise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4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291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(1)</a:t>
          </a:r>
          <a:r>
            <a:rPr lang="ro-RO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litera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b) </a:t>
          </a:r>
          <a:r>
            <a:rPr lang="en-US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4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completează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, </a:t>
          </a:r>
          <a:r>
            <a:rPr lang="en-US" sz="2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excepţia</a:t>
          </a:r>
          <a:r>
            <a:rPr lang="en-US" sz="2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loteriilor</a:t>
          </a:r>
          <a:r>
            <a:rPr lang="en-US" sz="2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organizate</a:t>
          </a:r>
          <a:r>
            <a:rPr lang="en-US" sz="2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sz="2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intermediul</a:t>
          </a:r>
          <a:r>
            <a:rPr lang="en-US" sz="2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sistemelor</a:t>
          </a:r>
          <a:r>
            <a:rPr lang="en-US" sz="2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comunicaţii</a:t>
          </a:r>
          <a:r>
            <a:rPr lang="en-US" sz="2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electronice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“.</a:t>
          </a:r>
          <a:endParaRPr lang="ru-RU" sz="24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 custLinFactNeighborX="-97" custLinFactNeighborY="-27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291.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Obiectele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/>
      <dgm:spPr/>
      <dgm:t>
        <a:bodyPr/>
        <a:lstStyle/>
        <a:p>
          <a:pPr algn="just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n) la taxa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parcaj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parcaj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special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amenajat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domeniul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public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autorizat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utilizat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staţionarea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unităţii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transport pe un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anumit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termen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2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itera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n) </a:t>
          </a:r>
          <a:r>
            <a:rPr lang="en-US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8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abrogă</a:t>
          </a:r>
          <a:r>
            <a:rPr lang="en-US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80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292.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termenele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/>
      <dgm:spPr/>
      <dgm:t>
        <a:bodyPr/>
        <a:lstStyle/>
        <a:p>
          <a:pPr algn="just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Termenele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prezentare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dărilor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seamă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privind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sînt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stabilite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anexa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titlu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individual,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gospodăria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ţărănească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fermier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al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căror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număr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mediu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anual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salariaţi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pe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parcursul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perioadei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nu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depăşeşte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unităţi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nu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sînt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înregistraţi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plătitori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T.V.A.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prezintă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termen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pînă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25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martie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o dare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seamă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unificată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privind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</a:t>
          </a:r>
          <a:r>
            <a:rPr lang="en-US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excepţia</a:t>
          </a:r>
          <a:r>
            <a:rPr lang="en-US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celei</a:t>
          </a:r>
          <a:r>
            <a:rPr lang="en-US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art.291 </a:t>
          </a:r>
          <a:r>
            <a:rPr lang="en-US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lit.n</a:t>
          </a:r>
          <a:r>
            <a:rPr lang="en-US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achitarea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acelaşi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termen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 </a:t>
          </a: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a</a:t>
          </a:r>
          <a:r>
            <a:rPr lang="en-US" sz="2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rticolul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292 </a:t>
          </a:r>
          <a:r>
            <a:rPr lang="en-US" sz="2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(1), </a:t>
          </a:r>
          <a:r>
            <a:rPr lang="en-US" sz="2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"cu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excepţia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celei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art.291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lit.n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)," </a:t>
          </a:r>
          <a:r>
            <a:rPr lang="en-US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exclude.</a:t>
          </a:r>
          <a:endParaRPr lang="ru-RU" sz="28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 custLinFactNeighborX="-1044" custLinFactNeighborY="-27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292.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termenele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Cota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se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stabileşte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funcţie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caracteristicile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obiectelor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 </a:t>
          </a: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282. Termenele achitării impozitului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/>
      <dgm:spPr/>
      <dgm:t>
        <a:bodyPr/>
        <a:lstStyle/>
        <a:p>
          <a:pPr algn="just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Contribuabilii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integrală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pînă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30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respectiv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beneficiază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dreptul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o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reducere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15%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urmează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fi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achitat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</a:t>
          </a:r>
          <a:r>
            <a:rPr lang="en-US" sz="2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(2), </a:t>
          </a:r>
          <a:r>
            <a:rPr lang="en-US" sz="2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cuvântul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"Cota" </a:t>
          </a:r>
          <a:r>
            <a:rPr lang="en-US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8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“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cota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concretă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a“.</a:t>
          </a:r>
          <a:endParaRPr lang="ru-RU" sz="28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 custLinFactNeighborX="-882" custLinFactNeighborY="-7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293. Modul de calculare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/>
      <dgm:spPr/>
      <dgm:t>
        <a:bodyPr/>
        <a:lstStyle/>
        <a:p>
          <a:pPr algn="just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1)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enumerate la art.291, cu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excepţia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n)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 se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funcţie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acestora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art.291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n)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 se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organele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împuternicite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locale.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sz="1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lineatele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(1) </a:t>
          </a:r>
          <a:r>
            <a:rPr lang="en-US" sz="1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(2) </a:t>
          </a:r>
          <a:r>
            <a:rPr lang="en-US" sz="18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vor</a:t>
          </a:r>
          <a:r>
            <a:rPr lang="en-US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avea</a:t>
          </a:r>
          <a:r>
            <a:rPr lang="en-US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1800" i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"(1)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Calculul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enumerate la art.289, cu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excepţia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.(2)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p), se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trimestrial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funcţie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concrete ale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acestora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Calculul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art.289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.(2)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 se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serviciul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colectare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impozitelor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al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funcţie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concretă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acestora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.".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endParaRPr lang="ru-RU" sz="16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293. Modul de calculare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(3) Plata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enumerate la art.291 se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 </a:t>
          </a:r>
          <a:endParaRPr lang="ru-RU" sz="33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(3),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cifrele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"291" </a:t>
          </a:r>
          <a:r>
            <a:rPr lang="en-US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4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cifrele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"289“.</a:t>
          </a:r>
          <a:endParaRPr lang="ru-RU" sz="24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 custLinFactNeighborX="-1044" custLinFactNeighborY="-7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294. Plata taxelor locale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specificate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art.289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n)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 pot fi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achitate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nemijlocit</a:t>
          </a:r>
          <a:r>
            <a: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organului</a:t>
          </a:r>
          <a:r>
            <a: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împuternicit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locale.</a:t>
          </a: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lineatul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(2) </a:t>
          </a:r>
          <a:r>
            <a:rPr lang="en-US" sz="24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</a:t>
          </a:r>
          <a:r>
            <a:rPr lang="en-US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avea</a:t>
          </a:r>
          <a:r>
            <a:rPr lang="en-US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2400" i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"(2)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art.289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.(2)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 pot fi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achitate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nemijlocit</a:t>
          </a:r>
          <a:r>
            <a: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serviciului</a:t>
          </a:r>
          <a:r>
            <a: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colectare</a:t>
          </a:r>
          <a:r>
            <a: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4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impozitelor</a:t>
          </a:r>
          <a:r>
            <a: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al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autorităţii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locale."</a:t>
          </a:r>
          <a:endParaRPr lang="ru-RU" sz="24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297. Atribuțiile autorității publice locale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/>
      <dgm:spPr/>
      <dgm:t>
        <a:bodyPr/>
        <a:lstStyle/>
        <a:p>
          <a:pPr algn="just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(5)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deliberativă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nu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este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drept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stabilească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</a:t>
          </a:r>
          <a:r>
            <a:rPr lang="ro-RO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...</a:t>
          </a:r>
        </a:p>
        <a:p>
          <a:pPr algn="just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(6)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derogare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la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prevederile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.(5),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</a:t>
          </a:r>
          <a:r>
            <a:rPr lang="ro-RO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...</a:t>
          </a:r>
          <a:endParaRPr lang="ru-RU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alineatele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(5)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(6)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partea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introductivă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cuvântul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4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concrete ale"</a:t>
          </a:r>
          <a:r>
            <a:rPr lang="ro-RO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4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 custLinFactNeighborX="1288" custLinFactNeighborY="9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297. Atribuțiile autorității publice locale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(7)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specificate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art.289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.(2)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r>
            <a:rPr lang="en-US" sz="2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n)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p),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mecanismul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administrare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acestora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stabileşte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locale.</a:t>
          </a: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 </a:t>
          </a: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sz="2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lineatul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(2) </a:t>
          </a:r>
          <a:r>
            <a:rPr lang="en-US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8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abrogă</a:t>
          </a:r>
          <a:r>
            <a:rPr lang="en-US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800" b="1" i="1" dirty="0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</a:t>
          </a:r>
          <a:r>
            <a:rPr lang="en-US" sz="2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(7), </a:t>
          </a:r>
          <a:r>
            <a:rPr lang="en-US" sz="2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, n)" </a:t>
          </a:r>
          <a:r>
            <a:rPr lang="en-US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exclude</a:t>
          </a:r>
          <a:r>
            <a:rPr lang="ro-RO" sz="2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8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297. Atribuțiile autorității publice locale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(8) </a:t>
          </a:r>
          <a:r>
            <a:rPr lang="en-US" sz="2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800" b="1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stabilirea</a:t>
          </a:r>
          <a:r>
            <a:rPr lang="en-US" sz="2800" b="1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2800" b="1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prevăzute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art.289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.(2),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autorităţile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sînt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obligate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să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conducă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următoarele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criterii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principii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…</a:t>
          </a:r>
          <a:endParaRPr lang="ru-RU" sz="2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(8),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"La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stabilirea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4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4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4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stabilirea</a:t>
          </a:r>
          <a:r>
            <a: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concrete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ale“.</a:t>
          </a:r>
          <a:endParaRPr lang="ru-RU" sz="24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297. Atribuțiile autorității publice locale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endParaRPr lang="en-US" sz="1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(9)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divergenţe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1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stabilirea</a:t>
          </a:r>
          <a:r>
            <a:rPr lang="en-US" sz="1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autorităţile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analiză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impactului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reglementare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conform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prevederilor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art.13 din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Legea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nr.235-XVI din 20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iulie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2006 cu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privire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principiile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reglementare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activităţii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prevederilor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1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Hotărîrii</a:t>
          </a:r>
          <a:r>
            <a:rPr lang="en-US" sz="1800" b="1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1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Guvernului</a:t>
          </a:r>
          <a:r>
            <a:rPr lang="en-US" sz="1800" b="1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nr.1230 din 24 </a:t>
          </a:r>
          <a:r>
            <a:rPr lang="en-US" sz="1800" b="1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octombrie</a:t>
          </a:r>
          <a:r>
            <a:rPr lang="en-US" sz="1800" b="1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2006 </a:t>
          </a:r>
          <a:r>
            <a:rPr lang="en-US" sz="1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1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privire</a:t>
          </a:r>
          <a:r>
            <a:rPr lang="en-US" sz="1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aprobarea</a:t>
          </a:r>
          <a:r>
            <a:rPr lang="en-US" sz="1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Metodologiei</a:t>
          </a:r>
          <a:r>
            <a:rPr lang="en-US" sz="1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analiză</a:t>
          </a:r>
          <a:r>
            <a:rPr lang="en-US" sz="1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impactului</a:t>
          </a:r>
          <a:r>
            <a:rPr lang="en-US" sz="1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reglementare</a:t>
          </a:r>
          <a:r>
            <a:rPr lang="en-US" sz="1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monitorizare</a:t>
          </a:r>
          <a:r>
            <a:rPr lang="en-US" sz="1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eficienţei</a:t>
          </a:r>
          <a:r>
            <a:rPr lang="en-US" sz="1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actului</a:t>
          </a:r>
          <a:r>
            <a:rPr lang="en-US" sz="1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reglementare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adaptate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aplicate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corespunzător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specificului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local.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  <a:p>
          <a:pPr algn="just"/>
          <a:r>
            <a: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1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(9), </a:t>
          </a:r>
          <a:r>
            <a:rPr lang="en-US" sz="1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"la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stabilirea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18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1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"la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stabilirea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concrete ale", </a:t>
          </a:r>
          <a:r>
            <a:rPr lang="en-US" sz="1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iar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Hotărârii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Guvernului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nr.1230 din 24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octombrie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2006 cu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privire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aprobarea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Metodologiei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analiză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impactului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reglementare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monitorizare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eficienţei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actului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reglementare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– 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1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18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Hotărârii</a:t>
          </a:r>
          <a:r>
            <a: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Guvernului</a:t>
          </a:r>
          <a:r>
            <a: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nr.23/2019 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privire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aprobarea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Metodologiei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analiză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impactului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procesul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fundamentare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proiectelor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normative“.</a:t>
          </a:r>
          <a:endParaRPr lang="ru-RU" sz="18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 custLinFactNeighborX="2351" custLinFactNeighborY="1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297. Atribuțiile autorității publice locale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endParaRPr lang="en-US" sz="1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(10)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Cancelaria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Stat,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intermediul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oficiilor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sale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teritoriale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supune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controlului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legalitate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deciziile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autorităţilor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deliberative ale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privind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stabilirea</a:t>
          </a:r>
          <a:r>
            <a:rPr lang="en-US" sz="20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20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scopul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asigurării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respectării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prevederilor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.(8)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(9).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(10),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20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stabilirea</a:t>
          </a:r>
          <a:r>
            <a:rPr lang="en-US" sz="20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0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20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stabilirea</a:t>
          </a:r>
          <a:r>
            <a:rPr lang="en-US" sz="20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20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concrete ale".</a:t>
          </a:r>
          <a:endParaRPr lang="ru-RU" sz="2000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 custLinFactNeighborX="2714" custLinFactNeighborY="8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8.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Responsabilitatea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Responsabilitatea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virarea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termen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bugetele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a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cu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excepţia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celor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art.289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r>
            <a:rPr lang="en-US" sz="2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n)</a:t>
          </a:r>
          <a:r>
            <a:rPr lang="en-US" sz="2400" u="none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p),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prezentarea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dărilor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seamă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revine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contribuabililor</a:t>
          </a:r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 </a:t>
          </a: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(1),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", n)" 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exclude.</a:t>
          </a:r>
          <a:endParaRPr lang="ru-RU" sz="20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8.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Responsabilitatea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Responsabilitatea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virarea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termen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bugetele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stipulate la art.289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n)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p),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revine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organelor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împuternicite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locale.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282. Termenele achitării impozitului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/>
      <dgm:spPr/>
      <dgm:t>
        <a:bodyPr/>
        <a:lstStyle/>
        <a:p>
          <a:pPr algn="just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(4)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derogare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la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prevederile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.(1),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dobîndesc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25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perioadei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respective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tîrziu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25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martie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perioadei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următoare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(2) </a:t>
          </a:r>
          <a:r>
            <a:rPr lang="en-US" sz="20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avea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2000" i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"(2)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Responsabilitatea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virarea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termen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bugetele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art.289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.(2)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revine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colectare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impozitelor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al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locale."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 </a:t>
          </a:r>
          <a:endParaRPr lang="ru-RU" sz="2000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C48396AF-909C-49F5-A3F8-3BB49B8D637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CFDF26B-CE64-4689-93D7-1F6E5F263447}" type="pres">
      <dgm:prSet presAssocID="{C48396AF-909C-49F5-A3F8-3BB49B8D637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A1264290-4A87-42A4-BCBE-3B583CE952BD}" type="presOf" srcId="{C48396AF-909C-49F5-A3F8-3BB49B8D6375}" destId="{9CFDF26B-CE64-4689-93D7-1F6E5F263447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C48396AF-909C-49F5-A3F8-3BB49B8D637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CFDF26B-CE64-4689-93D7-1F6E5F263447}" type="pres">
      <dgm:prSet presAssocID="{C48396AF-909C-49F5-A3F8-3BB49B8D637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A1264290-4A87-42A4-BCBE-3B583CE952BD}" type="presOf" srcId="{C48396AF-909C-49F5-A3F8-3BB49B8D6375}" destId="{9CFDF26B-CE64-4689-93D7-1F6E5F263447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300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Re</a:t>
          </a:r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lațiile reglementate de prezentul titlu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Sistemul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resursele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naturale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reglementate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prezentul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titlu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include:</a:t>
          </a:r>
          <a:endParaRPr lang="ru-RU" sz="15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a) taxa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apă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15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b) taxa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efectuarea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prospecţiunilor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geologice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15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c) taxa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efectuarea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explorărilor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geologice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15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d) taxa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extragerea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utile;</a:t>
          </a:r>
          <a:endParaRPr lang="ru-RU" sz="15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e) taxa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folosirea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spaţiilor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scopul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construcţiei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obiectivelor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altele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decît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destinate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extracţiei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utile;</a:t>
          </a:r>
          <a:endParaRPr lang="ru-RU" sz="15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f) taxa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exploatarea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scopul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desfăşurării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activităţii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altele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decît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destinate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extracţiei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utile;</a:t>
          </a:r>
          <a:endParaRPr lang="ru-RU" sz="15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g) taxa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lemnul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eliberat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5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picior</a:t>
          </a:r>
          <a:r>
            <a: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lineatul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(2) </a:t>
          </a:r>
          <a:r>
            <a:rPr lang="en-US" sz="20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avea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2000" i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"(2)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Sistemul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resursele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naturale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reglementate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titlu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include:</a:t>
          </a:r>
          <a:endParaRPr lang="ru-RU" sz="20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a) taxa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20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b) taxa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extragerea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utile;</a:t>
          </a:r>
          <a:endParaRPr lang="ru-RU" sz="20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c) taxa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folosirea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subsolului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."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endParaRPr lang="ru-RU" sz="2000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301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Termenele de achitare și prezentare a dărilor de seamă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Dacă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lege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prevede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altfel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plătitorii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resursele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naturale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prezintă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Stat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darea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seamă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respectivă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</a:t>
          </a:r>
          <a:r>
            <a:rPr lang="en-US" sz="20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cauză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pînă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data de 25 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lunii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următoare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trimestrului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1500" dirty="0" smtClean="0"/>
            <a:t> </a:t>
          </a: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lineatul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(1),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local" 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0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introduc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"de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nivelul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doilea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".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endParaRPr lang="ru-RU" sz="2000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Capitolul 5. TAXA PENTRU EXTRAGEREA MINERALELOR UTILE 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CC1689B4-0016-4A30-80AC-BC48248B4D68}">
      <dgm:prSet custT="1"/>
      <dgm:spPr/>
      <dgm:t>
        <a:bodyPr/>
        <a:lstStyle/>
        <a:p>
          <a:pPr algn="just"/>
          <a:r>
            <a:rPr lang="en-US" sz="1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315.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10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extragerea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sînt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beneficiarii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subsolului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indiferent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tipul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proprietate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forma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juridică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organizare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care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extragerea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utile.</a:t>
          </a:r>
          <a:endParaRPr lang="ru-RU" sz="10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316.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10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este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costul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extrase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0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317.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10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stabilesc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potrivit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anexei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nr.2 la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prezentul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titlu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0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318.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Modul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calculare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achitare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endParaRPr lang="ru-RU" sz="10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Taxa se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plătitor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sine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stătător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fiecare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trimestru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separat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0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La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calcularea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iau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considerare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volumul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extracţiei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mineralului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util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pierderile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suportate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procesul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extracţie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acestuia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0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(3)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Pierderile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suportate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procesul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extracţie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 se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reportează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costuri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cheltuieli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0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(4) La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pierderile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suportate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procesul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extracţie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 nu se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atribuie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pierderile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tehnologice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pilonii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protecţie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tavanul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excavaţiilor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miniere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care, conform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proiectului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asigură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securitatea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oamenilor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exclud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prăbuşirea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suprafeţei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terestre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0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0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319.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Înlesniri</a:t>
          </a:r>
          <a:endParaRPr lang="ru-RU" sz="10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scutesc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taxă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întreprinderile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cadrul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sistemului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penitenciar</a:t>
          </a:r>
          <a:r>
            <a:rPr lang="en-US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FE263F0B-032B-40B2-A583-769AC21A2734}" type="parTrans" cxnId="{2A8EEB6D-8C19-48C8-91FB-CD6DA5553B3A}">
      <dgm:prSet/>
      <dgm:spPr/>
      <dgm:t>
        <a:bodyPr/>
        <a:lstStyle/>
        <a:p>
          <a:endParaRPr lang="ru-RU"/>
        </a:p>
      </dgm:t>
    </dgm:pt>
    <dgm:pt modelId="{F6480A8B-0757-4DBF-80EA-5C2902057951}" type="sibTrans" cxnId="{2A8EEB6D-8C19-48C8-91FB-CD6DA5553B3A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 custLinFactNeighborX="-2630" custLinFactNeighborY="-7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144BE1BE-842B-4AB9-A3BA-6406283BC59D}" type="presOf" srcId="{CC1689B4-0016-4A30-80AC-BC48248B4D68}" destId="{5F8C2A23-7085-4B0E-B935-77A6DC372A92}" srcOrd="0" destOrd="0" presId="urn:microsoft.com/office/officeart/2005/8/layout/hList3"/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2A8EEB6D-8C19-48C8-91FB-CD6DA5553B3A}" srcId="{E491DBFC-14DC-41D0-8B8A-3984A42E9DA7}" destId="{CC1689B4-0016-4A30-80AC-BC48248B4D68}" srcOrd="0" destOrd="0" parTransId="{FE263F0B-032B-40B2-A583-769AC21A2734}" sibTransId="{F6480A8B-0757-4DBF-80EA-5C2902057951}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12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307.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sunt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beneficiarii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subsolului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extragerea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utile.</a:t>
          </a:r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2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308.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constituie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volumul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extrase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perioada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fiscală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2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309.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stabilesc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potrivit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anexei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nr.2 la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prezentul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titlu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2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310.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Modul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calculare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Taxa se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subiectul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sine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stătător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trimestrial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pornind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la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volumul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mineralului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util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extras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cota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corespunzătoare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calcularea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se include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volumul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pierderilor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suportate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procesul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extracţie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mineralului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util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pierderilor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tehnologice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pilonii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protecţie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tavanul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excavaţiilor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miniere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care, conform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proiectului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asigură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securitatea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oamenilor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exclud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prăbuşirea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suprafeţei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terestre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200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Capitolul 6. TAXA PENTRU FOLOSIREA SPAȚIILOR SUBTERANE ÎN SCOPUL CONSTRUCȚIEI OBIECTIVELOR SUBTERANE, ALTELE DECÎT CELE DESTINATE EXTRACȚIEI MINERALELOR UTILE</a:t>
          </a:r>
        </a:p>
        <a:p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Capitolul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7</a:t>
          </a:r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TAXA PENTRU EXPLOATAREA CONSTRUCŢIILOR SUBTERANE ÎN</a:t>
          </a:r>
          <a:endParaRPr lang="ru-RU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SCOPUL DESFĂŞURĂRII ACTIVITĂŢII DE ÎNTREPRINZĂTOR, ALTELE</a:t>
          </a:r>
          <a:endParaRPr lang="ru-RU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DECÎT CELE DESTINATE EXTRACŢIEI MINERALELOR UTILE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CC1689B4-0016-4A30-80AC-BC48248B4D68}">
      <dgm:prSet custT="1"/>
      <dgm:spPr/>
      <dgm:t>
        <a:bodyPr/>
        <a:lstStyle/>
        <a:p>
          <a:pPr algn="just"/>
          <a:r>
            <a:rPr lang="en-US" sz="7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320.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7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folosirea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spaţiilor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scopul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obiectivelor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altele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decît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destinate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extracţiei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utile,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sînt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indiferent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tipul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proprietate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forma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organizare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7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7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321.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7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este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contractuală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deviz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a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lucrărilor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obiectivului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7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7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322.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Cota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7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Cota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stabileşte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mărime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3% din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contractuală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deviz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a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lucrărilor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obiectivului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7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7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323.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Modul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calculare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achitare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endParaRPr lang="ru-RU" sz="7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Taxa se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plătitor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sine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stătător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integral la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pînă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începerea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lucrărilor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7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7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324.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Înlesniri</a:t>
          </a:r>
          <a:endParaRPr lang="ru-RU" sz="7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scutesc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întreprinderile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cadrul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sistemului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penitenciar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întreprinderile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reprezintă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ştiinţifică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culturală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educaţională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deosebită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a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căror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listă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aprobă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Guvern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o-RO" sz="7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7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325.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7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exploatarea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scopul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desfăşurării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activităţii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altele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decît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destinate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extracţiei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utile,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sînt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indiferent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tipul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proprietate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forma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organizare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7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7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326.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7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este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contabilă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exploatate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7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7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327.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Cota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7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Cota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stabileşte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mărime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0,2% din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contabilă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7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7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328.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Modul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calculare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achitare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endParaRPr lang="ru-RU" sz="7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Taxa se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plătitori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sine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stătător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fiecare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trimestru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separat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pe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parcursul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întregii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perioade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exploatare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7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7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329.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Înlesniri</a:t>
          </a:r>
          <a:endParaRPr lang="ru-RU" sz="7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scutesc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întreprinderile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cadrul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sistemului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penitenciar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întreprinderile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reprezintă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ştiinţifică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culturală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educaţională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deosebită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lista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cărora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aprobă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Guvern</a:t>
          </a:r>
          <a:r>
            <a:rPr lang="en-US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7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FE263F0B-032B-40B2-A583-769AC21A2734}" type="parTrans" cxnId="{2A8EEB6D-8C19-48C8-91FB-CD6DA5553B3A}">
      <dgm:prSet/>
      <dgm:spPr/>
      <dgm:t>
        <a:bodyPr/>
        <a:lstStyle/>
        <a:p>
          <a:endParaRPr lang="ru-RU"/>
        </a:p>
      </dgm:t>
    </dgm:pt>
    <dgm:pt modelId="{F6480A8B-0757-4DBF-80EA-5C2902057951}" type="sibTrans" cxnId="{2A8EEB6D-8C19-48C8-91FB-CD6DA5553B3A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 custLinFactNeighborX="-2630" custLinFactNeighborY="-7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144BE1BE-842B-4AB9-A3BA-6406283BC59D}" type="presOf" srcId="{CC1689B4-0016-4A30-80AC-BC48248B4D68}" destId="{5F8C2A23-7085-4B0E-B935-77A6DC372A92}" srcOrd="0" destOrd="0" presId="urn:microsoft.com/office/officeart/2005/8/layout/hList3"/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2A8EEB6D-8C19-48C8-91FB-CD6DA5553B3A}" srcId="{E491DBFC-14DC-41D0-8B8A-3984A42E9DA7}" destId="{CC1689B4-0016-4A30-80AC-BC48248B4D68}" srcOrd="0" destOrd="0" parTransId="{FE263F0B-032B-40B2-A583-769AC21A2734}" sibTransId="{F6480A8B-0757-4DBF-80EA-5C2902057951}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o-RO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</a:t>
          </a:r>
          <a:r>
            <a:rPr lang="en-US" sz="16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(4), </a:t>
          </a:r>
          <a:r>
            <a:rPr lang="en-US" sz="16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16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introduc</a:t>
          </a:r>
          <a:r>
            <a:rPr lang="en-US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16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înregistrate</a:t>
          </a:r>
          <a:r>
            <a:rPr lang="en-US" sz="1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calitate</a:t>
          </a:r>
          <a:r>
            <a:rPr lang="en-US" sz="1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6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„;</a:t>
          </a:r>
        </a:p>
        <a:p>
          <a:pPr algn="just"/>
          <a:r>
            <a:rPr lang="en-US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o-RO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sz="16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rticolul</a:t>
          </a:r>
          <a:r>
            <a:rPr lang="en-US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16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completează</a:t>
          </a:r>
          <a:r>
            <a:rPr lang="en-US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16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(4</a:t>
          </a:r>
          <a:r>
            <a:rPr lang="en-US" sz="1600" i="1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cu </a:t>
          </a:r>
          <a:r>
            <a:rPr lang="en-US" sz="16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1600" i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"(4</a:t>
          </a:r>
          <a:r>
            <a:rPr lang="en-US" sz="16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persoanelor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nu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existente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/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dobândite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data de 31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bugetele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conform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amplasării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obiectelor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nu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data de 25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martie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."</a:t>
          </a:r>
          <a:endParaRPr lang="ru-RU" sz="1600" b="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ctr"/>
          <a:endParaRPr lang="en-US" sz="12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/>
          <a:r>
            <a:rPr lang="en-US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Taxa </a:t>
          </a:r>
          <a:r>
            <a:rPr lang="en-US" sz="12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folosirea</a:t>
          </a:r>
          <a:r>
            <a:rPr lang="en-US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subsolului</a:t>
          </a:r>
          <a:endParaRPr lang="en-US" sz="12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8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311.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sunt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beneficiarii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subsolului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folosesc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subsolul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8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312.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endParaRPr lang="ru-RU" sz="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îl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constituie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spaţiile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folosite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scopul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obiectivelor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precum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exploatate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constituie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a)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contractuală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deviz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lucrărilor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obiectivelor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b)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contabilă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8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313.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Cota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Cota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stabileşte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mărime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de:</a:t>
          </a:r>
          <a:endParaRPr lang="ru-RU" sz="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a) 3% din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contractuală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deviz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lucrărilor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obiectivelor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b) 0,2% din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contabilă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8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314.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Modul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calculare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achitare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endParaRPr lang="ru-RU" sz="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obiectivelor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taxa se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subiectul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sine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stătător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pornind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la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contractuală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deviz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lucrărilor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obiectivelor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cota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corespunzătoare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Taxa se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iniţierea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lucrărilor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exploatării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taxa se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subiectul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sine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stătător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trimestrial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pornind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la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contabilă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cota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corespunzătoare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(3)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exploatării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taxa se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subiectul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pornind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la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contabilă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conform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situaţiei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1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ianuarie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dobândite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subiectul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cursul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pornind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la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contabilă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data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dobândirii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acestora</a:t>
          </a:r>
          <a:r>
            <a:rPr lang="en-US" sz="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."</a:t>
          </a:r>
          <a:endParaRPr lang="ru-RU" sz="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endParaRPr lang="ru-RU" sz="1200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Anexa</a:t>
          </a:r>
          <a:r>
            <a:rPr lang="ro-RO" b="1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nr.3 la titlul VIII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CC1689B4-0016-4A30-80AC-BC48248B4D68}">
      <dgm:prSet/>
      <dgm:spPr/>
      <dgm:t>
        <a:bodyPr/>
        <a:lstStyle/>
        <a:p>
          <a:pPr algn="just"/>
          <a:r>
            <a:rPr lang="ro-RO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Tabela cu </a:t>
          </a:r>
          <a:r>
            <a:rPr lang="ro-RO" b="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Cotele taxelor pentru lemnul eliberat pe picior</a:t>
          </a:r>
          <a:r>
            <a:rPr lang="en-US" b="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o-RO" b="0" baseline="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endParaRPr lang="ro-RO" b="0" baseline="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ro-RO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lemnul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foc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coroană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cuantumul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constituie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40 la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sută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nuiele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crăci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ramuri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20 la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sută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taxa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lemnul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foc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speciile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respective.</a:t>
          </a:r>
          <a:endParaRPr lang="ru-RU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lemnul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cioturi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rădăcini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defrişate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destinate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folosirii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combustibil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foc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cuantumul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constituie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20 la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sută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taxa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stabilită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lemnul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foc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speciile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respective.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endParaRPr lang="ru-RU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263F0B-032B-40B2-A583-769AC21A2734}" type="parTrans" cxnId="{2A8EEB6D-8C19-48C8-91FB-CD6DA5553B3A}">
      <dgm:prSet/>
      <dgm:spPr/>
      <dgm:t>
        <a:bodyPr/>
        <a:lstStyle/>
        <a:p>
          <a:endParaRPr lang="ru-RU"/>
        </a:p>
      </dgm:t>
    </dgm:pt>
    <dgm:pt modelId="{F6480A8B-0757-4DBF-80EA-5C2902057951}" type="sibTrans" cxnId="{2A8EEB6D-8C19-48C8-91FB-CD6DA5553B3A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 custLinFactNeighborX="-52630" custLinFactNeighborY="-11123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144BE1BE-842B-4AB9-A3BA-6406283BC59D}" type="presOf" srcId="{CC1689B4-0016-4A30-80AC-BC48248B4D68}" destId="{5F8C2A23-7085-4B0E-B935-77A6DC372A92}" srcOrd="0" destOrd="0" presId="urn:microsoft.com/office/officeart/2005/8/layout/hList3"/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2A8EEB6D-8C19-48C8-91FB-CD6DA5553B3A}" srcId="{E491DBFC-14DC-41D0-8B8A-3984A42E9DA7}" destId="{CC1689B4-0016-4A30-80AC-BC48248B4D68}" srcOrd="0" destOrd="0" parTransId="{FE263F0B-032B-40B2-A583-769AC21A2734}" sibTransId="{F6480A8B-0757-4DBF-80EA-5C2902057951}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Anexa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nr.3 la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titlul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VIII 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0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abrogă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</a:p>
        <a:p>
          <a:pPr algn="just"/>
          <a:endParaRPr lang="en-US" sz="2000" b="1" i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Începînd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perioada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2021,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subiecții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pentu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resursele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naturale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Darea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seamă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resursele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naturale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Forma TRN 21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aprobată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Ordinul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SFS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376 din  27.07.2020.</a:t>
          </a:r>
          <a:endParaRPr lang="en-US" sz="2000" b="0" i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rticolul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336. No</a:t>
          </a:r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ț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generale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CC1689B4-0016-4A30-80AC-BC48248B4D68}">
      <dgm:prSet/>
      <dgm:spPr/>
      <dgm:t>
        <a:bodyPr/>
        <a:lstStyle/>
        <a:p>
          <a:pPr algn="just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10) </a:t>
          </a:r>
          <a:r>
            <a:rPr lang="en-US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Motocicletă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autovehicul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două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roţi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cu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fără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ataş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avînd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 capacitate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cilindrică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motorului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mare de 50 cm</a:t>
          </a:r>
          <a:r>
            <a:rPr lang="en-US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precum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autovehicul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trei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roţi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simetrice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faţă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axa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longitudinală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motocar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avînd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capacitatea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cilindrică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motorului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mare de 50 cm</a:t>
          </a:r>
          <a:r>
            <a:rPr lang="en-US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masa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echipată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mică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400 kg.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FE263F0B-032B-40B2-A583-769AC21A2734}" type="parTrans" cxnId="{2A8EEB6D-8C19-48C8-91FB-CD6DA5553B3A}">
      <dgm:prSet/>
      <dgm:spPr/>
      <dgm:t>
        <a:bodyPr/>
        <a:lstStyle/>
        <a:p>
          <a:endParaRPr lang="ru-RU"/>
        </a:p>
      </dgm:t>
    </dgm:pt>
    <dgm:pt modelId="{F6480A8B-0757-4DBF-80EA-5C2902057951}" type="sibTrans" cxnId="{2A8EEB6D-8C19-48C8-91FB-CD6DA5553B3A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 custLinFactNeighborX="-52630" custLinFactNeighborY="-11123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144BE1BE-842B-4AB9-A3BA-6406283BC59D}" type="presOf" srcId="{CC1689B4-0016-4A30-80AC-BC48248B4D68}" destId="{5F8C2A23-7085-4B0E-B935-77A6DC372A92}" srcOrd="0" destOrd="0" presId="urn:microsoft.com/office/officeart/2005/8/layout/hList3"/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2A8EEB6D-8C19-48C8-91FB-CD6DA5553B3A}" srcId="{E491DBFC-14DC-41D0-8B8A-3984A42E9DA7}" destId="{CC1689B4-0016-4A30-80AC-BC48248B4D68}" srcOrd="0" destOrd="0" parTransId="{FE263F0B-032B-40B2-A583-769AC21A2734}" sibTransId="{F6480A8B-0757-4DBF-80EA-5C2902057951}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336 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0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completează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punctul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10</a:t>
          </a:r>
          <a:r>
            <a:rPr lang="en-US" sz="2000" i="1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cu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2000" i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"10</a:t>
          </a:r>
          <a:r>
            <a:rPr lang="en-US" sz="20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Moped,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scuter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motoretă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autovehicul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două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trei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roţi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cărui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viteză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maximă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este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mare de 25 km/h,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dar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depăşeşte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45 km/h, care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este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echipat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un motor cu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ardere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internă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cu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aprindere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scânteie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cu o capacitate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cilindrică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depăşeşte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50 cm</a:t>
          </a:r>
          <a:r>
            <a:rPr lang="en-US" sz="20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cărui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masă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depăşeşte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350 kg."</a:t>
          </a:r>
          <a:endParaRPr lang="en-US" sz="2000" b="0" i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rticolul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33</a:t>
          </a:r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 impunerii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CC1689B4-0016-4A30-80AC-BC48248B4D68}">
      <dgm:prSet/>
      <dgm:spPr/>
      <dgm:t>
        <a:bodyPr/>
        <a:lstStyle/>
        <a:p>
          <a:pPr algn="just"/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sînt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autovehiculele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înmatriculate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permanent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temporar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Republica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Moldova: </a:t>
          </a:r>
          <a:r>
            <a:rPr lang="en-US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motociclete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autoturisme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autocamioane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autovehicule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utilizări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speciale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şasiu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autoturism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microbuz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autovehicule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utilizări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speciale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şasiu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autocamion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autoremorchere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remorci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semiremorci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microbuze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autobuze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tractoare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orice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alte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autovehicule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autopropulsie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  <a:p>
          <a:pPr algn="just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FE263F0B-032B-40B2-A583-769AC21A2734}" type="parTrans" cxnId="{2A8EEB6D-8C19-48C8-91FB-CD6DA5553B3A}">
      <dgm:prSet/>
      <dgm:spPr/>
      <dgm:t>
        <a:bodyPr/>
        <a:lstStyle/>
        <a:p>
          <a:endParaRPr lang="ru-RU"/>
        </a:p>
      </dgm:t>
    </dgm:pt>
    <dgm:pt modelId="{F6480A8B-0757-4DBF-80EA-5C2902057951}" type="sibTrans" cxnId="{2A8EEB6D-8C19-48C8-91FB-CD6DA5553B3A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 custLinFactNeighborX="-52630" custLinFactNeighborY="-11123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144BE1BE-842B-4AB9-A3BA-6406283BC59D}" type="presOf" srcId="{CC1689B4-0016-4A30-80AC-BC48248B4D68}" destId="{5F8C2A23-7085-4B0E-B935-77A6DC372A92}" srcOrd="0" destOrd="0" presId="urn:microsoft.com/office/officeart/2005/8/layout/hList3"/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2A8EEB6D-8C19-48C8-91FB-CD6DA5553B3A}" srcId="{E491DBFC-14DC-41D0-8B8A-3984A42E9DA7}" destId="{CC1689B4-0016-4A30-80AC-BC48248B4D68}" srcOrd="0" destOrd="0" parTransId="{FE263F0B-032B-40B2-A583-769AC21A2734}" sibTransId="{F6480A8B-0757-4DBF-80EA-5C2902057951}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338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(1),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cuvântul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motociclete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introduce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 ,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mopede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scutere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motorete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".</a:t>
          </a:r>
          <a:endParaRPr lang="en-US" sz="2000" b="0" i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rticolul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</a:t>
          </a:r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56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Modul de calculare și de achitare a taxei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CC1689B4-0016-4A30-80AC-BC48248B4D68}">
      <dgm:prSet custT="1"/>
      <dgm:spPr/>
      <dgm:t>
        <a:bodyPr/>
        <a:lstStyle/>
        <a:p>
          <a:pPr algn="just"/>
          <a:endParaRPr lang="ro-RO" sz="16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Taxa se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organul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abilitat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centrale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înmulţirea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</a:t>
          </a:r>
          <a:r>
            <a:rPr lang="ro-RO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...</a:t>
          </a:r>
          <a:endParaRPr lang="ru-RU" sz="16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(3)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Organul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abilitat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centrale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eliberează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actele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necesare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efectuarea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lucrărilor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doar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prezentarea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copiei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documentului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confirmă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achitarea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o-RO" sz="16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(5)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Organul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abilitat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centrale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prezintă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Stat,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trimestrial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pînă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data de 25 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lunii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imediat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următoare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trimestrului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o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informaţie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privind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calculate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achitate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  <a:p>
          <a:pPr algn="just"/>
          <a:r>
            <a: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FE263F0B-032B-40B2-A583-769AC21A2734}" type="parTrans" cxnId="{2A8EEB6D-8C19-48C8-91FB-CD6DA5553B3A}">
      <dgm:prSet/>
      <dgm:spPr/>
      <dgm:t>
        <a:bodyPr/>
        <a:lstStyle/>
        <a:p>
          <a:endParaRPr lang="ru-RU"/>
        </a:p>
      </dgm:t>
    </dgm:pt>
    <dgm:pt modelId="{F6480A8B-0757-4DBF-80EA-5C2902057951}" type="sibTrans" cxnId="{2A8EEB6D-8C19-48C8-91FB-CD6DA5553B3A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 custLinFactNeighborX="-52630" custLinFactNeighborY="-11123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144BE1BE-842B-4AB9-A3BA-6406283BC59D}" type="presOf" srcId="{CC1689B4-0016-4A30-80AC-BC48248B4D68}" destId="{5F8C2A23-7085-4B0E-B935-77A6DC372A92}" srcOrd="0" destOrd="0" presId="urn:microsoft.com/office/officeart/2005/8/layout/hList3"/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2A8EEB6D-8C19-48C8-91FB-CD6DA5553B3A}" srcId="{E491DBFC-14DC-41D0-8B8A-3984A42E9DA7}" destId="{CC1689B4-0016-4A30-80AC-BC48248B4D68}" srcOrd="0" destOrd="0" parTransId="{FE263F0B-032B-40B2-A583-769AC21A2734}" sibTransId="{F6480A8B-0757-4DBF-80EA-5C2902057951}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356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alineatele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(1), (3)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(5),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20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organul</a:t>
          </a:r>
          <a:r>
            <a:rPr lang="en-US" sz="20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abilitat</a:t>
          </a:r>
          <a:r>
            <a:rPr lang="en-US" sz="20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20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0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0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centrale</a:t>
          </a:r>
          <a:r>
            <a:rPr lang="en-US" sz="20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0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introduc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20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sz="20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administraţia</a:t>
          </a:r>
          <a:r>
            <a:rPr lang="en-US" sz="20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căruia</a:t>
          </a:r>
          <a:r>
            <a:rPr lang="en-US" sz="20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20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află</a:t>
          </a:r>
          <a:r>
            <a:rPr lang="en-US" sz="20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drumurile</a:t>
          </a:r>
          <a:r>
            <a:rPr lang="en-US" sz="20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".</a:t>
          </a:r>
          <a:endParaRPr lang="en-US" sz="2000" b="0" i="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Anexa nr.1 a Titlului IX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CC1689B4-0016-4A30-80AC-BC48248B4D68}">
      <dgm:prSet custT="1"/>
      <dgm:spPr/>
      <dgm:t>
        <a:bodyPr/>
        <a:lstStyle/>
        <a:p>
          <a:pPr algn="just"/>
          <a:r>
            <a:rPr lang="ro-RO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Tabela cu taxele pentru folosirea drumurilor de către autovehiculelor înmatriculate în Republica Moldova</a:t>
          </a:r>
          <a:endParaRPr lang="ru-RU" sz="20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FE263F0B-032B-40B2-A583-769AC21A2734}" type="parTrans" cxnId="{2A8EEB6D-8C19-48C8-91FB-CD6DA5553B3A}">
      <dgm:prSet/>
      <dgm:spPr/>
      <dgm:t>
        <a:bodyPr/>
        <a:lstStyle/>
        <a:p>
          <a:endParaRPr lang="ru-RU"/>
        </a:p>
      </dgm:t>
    </dgm:pt>
    <dgm:pt modelId="{F6480A8B-0757-4DBF-80EA-5C2902057951}" type="sibTrans" cxnId="{2A8EEB6D-8C19-48C8-91FB-CD6DA5553B3A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 custLinFactNeighborX="-52630" custLinFactNeighborY="-11123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144BE1BE-842B-4AB9-A3BA-6406283BC59D}" type="presOf" srcId="{CC1689B4-0016-4A30-80AC-BC48248B4D68}" destId="{5F8C2A23-7085-4B0E-B935-77A6DC372A92}" srcOrd="0" destOrd="0" presId="urn:microsoft.com/office/officeart/2005/8/layout/hList3"/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2A8EEB6D-8C19-48C8-91FB-CD6DA5553B3A}" srcId="{E491DBFC-14DC-41D0-8B8A-3984A42E9DA7}" destId="{CC1689B4-0016-4A30-80AC-BC48248B4D68}" srcOrd="0" destOrd="0" parTransId="{FE263F0B-032B-40B2-A583-769AC21A2734}" sibTransId="{F6480A8B-0757-4DBF-80EA-5C2902057951}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</a:t>
          </a:r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83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Scutirea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Categoriile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indicate la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.(1)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lit.h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)–l)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beneficiază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scutire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plata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obiectele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destinaţie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locativă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unde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acestea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-au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înregistrat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domiciliul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lipsa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−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reşedinţa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limita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valorii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costului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stabilite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precum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neevaluate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organele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cadastrale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teritoriale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care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sînt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ocupate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locuinţe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loturile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pămînt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pe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lîngă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casă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atribuite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autorităţile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ca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loturi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pămînt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pe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lîngă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casă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distribuite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extravilan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cauza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insuficienţei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intravilan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r>
            <a:rPr lang="en-US" sz="1600" u="none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6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p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oziţia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coloana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rândul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1,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cuvântul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Motocicletă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introduce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 , moped,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scuter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motoretă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".</a:t>
          </a:r>
          <a:endParaRPr lang="en-US" sz="2000" b="0" i="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1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4. Dispoziții finale și tranzitorii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CC1689B4-0016-4A30-80AC-BC48248B4D68}">
      <dgm:prSet custT="1"/>
      <dgm:spPr/>
      <dgm:t>
        <a:bodyPr/>
        <a:lstStyle/>
        <a:p>
          <a:pPr algn="just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(4)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concrete ale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stabilesc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anual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reprezentative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la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aprobarea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bugetelor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respective,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limitele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limitele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maxime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specificate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anexele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nr.1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nr.2 la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lege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însă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mici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decît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50% din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maximă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FE263F0B-032B-40B2-A583-769AC21A2734}" type="parTrans" cxnId="{2A8EEB6D-8C19-48C8-91FB-CD6DA5553B3A}">
      <dgm:prSet/>
      <dgm:spPr/>
      <dgm:t>
        <a:bodyPr/>
        <a:lstStyle/>
        <a:p>
          <a:endParaRPr lang="ru-RU"/>
        </a:p>
      </dgm:t>
    </dgm:pt>
    <dgm:pt modelId="{F6480A8B-0757-4DBF-80EA-5C2902057951}" type="sibTrans" cxnId="{2A8EEB6D-8C19-48C8-91FB-CD6DA5553B3A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 custLinFactNeighborX="-52630" custLinFactNeighborY="-11123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144BE1BE-842B-4AB9-A3BA-6406283BC59D}" type="presOf" srcId="{CC1689B4-0016-4A30-80AC-BC48248B4D68}" destId="{5F8C2A23-7085-4B0E-B935-77A6DC372A92}" srcOrd="0" destOrd="0" presId="urn:microsoft.com/office/officeart/2005/8/layout/hList3"/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2A8EEB6D-8C19-48C8-91FB-CD6DA5553B3A}" srcId="{E491DBFC-14DC-41D0-8B8A-3984A42E9DA7}" destId="{CC1689B4-0016-4A30-80AC-BC48248B4D68}" srcOrd="0" destOrd="0" parTransId="{FE263F0B-032B-40B2-A583-769AC21A2734}" sibTransId="{F6480A8B-0757-4DBF-80EA-5C2902057951}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2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lineatul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(4) 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0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completează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, cu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excepţia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stabilite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aferent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reglementate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anexa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nr.2 pct.2„</a:t>
          </a:r>
          <a:r>
            <a:rPr lang="ro-RO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2000" b="0" i="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3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4. Dispoziții finale și tranzitorii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CC1689B4-0016-4A30-80AC-BC48248B4D68}">
      <dgm:prSet custT="1"/>
      <dgm:spPr/>
      <dgm:t>
        <a:bodyPr/>
        <a:lstStyle/>
        <a:p>
          <a:pPr algn="just"/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(7)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determină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înmulţirea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concrete a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numărul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grad-hectare, hectare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suprafaţa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terenului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aparţine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se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cum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urmează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14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a)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cu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excepţia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gospodăriilor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ţărăneşti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(de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fermier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</a:t>
          </a:r>
          <a:r>
            <a:rPr lang="en-US" sz="1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1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sine </a:t>
          </a:r>
          <a:r>
            <a:rPr lang="en-US" sz="1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stătător</a:t>
          </a:r>
          <a:r>
            <a:rPr lang="en-US" sz="1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suma</a:t>
          </a:r>
          <a:r>
            <a:rPr lang="en-US" sz="1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anuală</a:t>
          </a:r>
          <a:r>
            <a:rPr lang="en-US" sz="1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1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pînă</a:t>
          </a:r>
          <a:r>
            <a:rPr lang="en-US" sz="1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25 </a:t>
          </a:r>
          <a:r>
            <a:rPr lang="en-US" sz="1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1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1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 </a:t>
          </a:r>
          <a:r>
            <a:rPr lang="en-US" sz="1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prezintă</a:t>
          </a:r>
          <a:r>
            <a:rPr lang="en-US" sz="1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Serviciului</a:t>
          </a:r>
          <a:r>
            <a:rPr lang="en-US" sz="1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Stat </a:t>
          </a:r>
          <a:r>
            <a:rPr lang="en-US" sz="1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calculul</a:t>
          </a:r>
          <a:r>
            <a:rPr lang="en-US" sz="1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4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terenurile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dobîndite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25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perioadei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fiscale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respective,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calculul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menţionat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prezintă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tîrziu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25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martie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Calculul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prezintă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utilizînd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mod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obligatoriu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metode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automatizate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raportare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electronică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condiţiile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art.187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.(2</a:t>
          </a:r>
          <a:r>
            <a:rPr lang="en-US" sz="14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din </a:t>
          </a:r>
          <a:r>
            <a:rPr lang="en-US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Codul</a:t>
          </a:r>
          <a:r>
            <a: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FE263F0B-032B-40B2-A583-769AC21A2734}" type="parTrans" cxnId="{2A8EEB6D-8C19-48C8-91FB-CD6DA5553B3A}">
      <dgm:prSet/>
      <dgm:spPr/>
      <dgm:t>
        <a:bodyPr/>
        <a:lstStyle/>
        <a:p>
          <a:endParaRPr lang="ru-RU"/>
        </a:p>
      </dgm:t>
    </dgm:pt>
    <dgm:pt modelId="{F6480A8B-0757-4DBF-80EA-5C2902057951}" type="sibTrans" cxnId="{2A8EEB6D-8C19-48C8-91FB-CD6DA5553B3A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 custLinFactNeighborX="-52630" custLinFactNeighborY="-11123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144BE1BE-842B-4AB9-A3BA-6406283BC59D}" type="presOf" srcId="{CC1689B4-0016-4A30-80AC-BC48248B4D68}" destId="{5F8C2A23-7085-4B0E-B935-77A6DC372A92}" srcOrd="0" destOrd="0" presId="urn:microsoft.com/office/officeart/2005/8/layout/hList3"/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2A8EEB6D-8C19-48C8-91FB-CD6DA5553B3A}" srcId="{E491DBFC-14DC-41D0-8B8A-3984A42E9DA7}" destId="{CC1689B4-0016-4A30-80AC-BC48248B4D68}" srcOrd="0" destOrd="0" parTransId="{FE263F0B-032B-40B2-A583-769AC21A2734}" sibTransId="{F6480A8B-0757-4DBF-80EA-5C2902057951}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4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litera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a),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sine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stătător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anuală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25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prezintă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Stat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0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20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prezintă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Stat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anuală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data de 25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curs„</a:t>
          </a:r>
          <a:r>
            <a:rPr lang="ro-RO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2000" b="0" i="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5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4. Dispoziții finale și tranzitorii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CC1689B4-0016-4A30-80AC-BC48248B4D68}">
      <dgm:prSet custT="1"/>
      <dgm:spPr/>
      <dgm:t>
        <a:bodyPr/>
        <a:lstStyle/>
        <a:p>
          <a:pPr algn="just"/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b)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altele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decît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specificate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lit.a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precum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gospodăriile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ţărăneşti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fermier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calcularea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anuale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întocmirea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avizelor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conform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instrucţiunii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aprobate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Guvern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serviciile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colectare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impozitelor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ale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primăriilor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Avizele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înmînează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subiecţilor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tîrziu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15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terenurilor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dobîndite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25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 –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tîrziu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pînă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1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februarie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ro-RO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6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263F0B-032B-40B2-A583-769AC21A2734}" type="parTrans" cxnId="{2A8EEB6D-8C19-48C8-91FB-CD6DA5553B3A}">
      <dgm:prSet/>
      <dgm:spPr/>
      <dgm:t>
        <a:bodyPr/>
        <a:lstStyle/>
        <a:p>
          <a:endParaRPr lang="ru-RU"/>
        </a:p>
      </dgm:t>
    </dgm:pt>
    <dgm:pt modelId="{F6480A8B-0757-4DBF-80EA-5C2902057951}" type="sibTrans" cxnId="{2A8EEB6D-8C19-48C8-91FB-CD6DA5553B3A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 custLinFactNeighborX="-52630" custLinFactNeighborY="-11123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144BE1BE-842B-4AB9-A3BA-6406283BC59D}" type="presOf" srcId="{CC1689B4-0016-4A30-80AC-BC48248B4D68}" destId="{5F8C2A23-7085-4B0E-B935-77A6DC372A92}" srcOrd="0" destOrd="0" presId="urn:microsoft.com/office/officeart/2005/8/layout/hList3"/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2A8EEB6D-8C19-48C8-91FB-CD6DA5553B3A}" srcId="{E491DBFC-14DC-41D0-8B8A-3984A42E9DA7}" destId="{CC1689B4-0016-4A30-80AC-BC48248B4D68}" srcOrd="0" destOrd="0" parTransId="{FE263F0B-032B-40B2-A583-769AC21A2734}" sibTransId="{F6480A8B-0757-4DBF-80EA-5C2902057951}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6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litera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b),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"25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0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"31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„</a:t>
          </a:r>
          <a:r>
            <a:rPr lang="ro-RO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2000" b="0" i="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7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4. Dispoziții finale și tranzitorii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CC1689B4-0016-4A30-80AC-BC48248B4D68}">
      <dgm:prSet custT="1"/>
      <dgm:spPr/>
      <dgm:t>
        <a:bodyPr/>
        <a:lstStyle/>
        <a:p>
          <a:pPr algn="just"/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c)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specificate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lit.a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b) din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prezentul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local, conform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amplasare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terenurilor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nu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data de 25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curent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achitării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integrale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data de 30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respectiv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beneficiază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dreptul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o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reducere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15% 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urmează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fi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achitat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Avizele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înmânate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subiecţilor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se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întocmesc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ţinându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-se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drept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dobândite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data de 25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achitarea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data de 25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martie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ro-RO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6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263F0B-032B-40B2-A583-769AC21A2734}" type="parTrans" cxnId="{2A8EEB6D-8C19-48C8-91FB-CD6DA5553B3A}">
      <dgm:prSet/>
      <dgm:spPr/>
      <dgm:t>
        <a:bodyPr/>
        <a:lstStyle/>
        <a:p>
          <a:endParaRPr lang="ru-RU"/>
        </a:p>
      </dgm:t>
    </dgm:pt>
    <dgm:pt modelId="{F6480A8B-0757-4DBF-80EA-5C2902057951}" type="sibTrans" cxnId="{2A8EEB6D-8C19-48C8-91FB-CD6DA5553B3A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 custLinFactNeighborX="-52630" custLinFactNeighborY="-11123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144BE1BE-842B-4AB9-A3BA-6406283BC59D}" type="presOf" srcId="{CC1689B4-0016-4A30-80AC-BC48248B4D68}" destId="{5F8C2A23-7085-4B0E-B935-77A6DC372A92}" srcOrd="0" destOrd="0" presId="urn:microsoft.com/office/officeart/2005/8/layout/hList3"/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2A8EEB6D-8C19-48C8-91FB-CD6DA5553B3A}" srcId="{E491DBFC-14DC-41D0-8B8A-3984A42E9DA7}" destId="{CC1689B4-0016-4A30-80AC-BC48248B4D68}" srcOrd="0" destOrd="0" parTransId="{FE263F0B-032B-40B2-A583-769AC21A2734}" sibTransId="{F6480A8B-0757-4DBF-80EA-5C2902057951}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8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itera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c)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avea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2000" i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"c)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specificate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lit.b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din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local, conform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amplasare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terenurilor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nu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data de 30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curent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dobândite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data de 31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achitarea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data de 25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martie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</a:t>
          </a:r>
          <a:r>
            <a:rPr lang="en-US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;"</a:t>
          </a:r>
          <a:endParaRPr lang="en-US" sz="2000" b="0" i="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9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4. Dispoziții finale și tranzitorii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CC1689B4-0016-4A30-80AC-BC48248B4D68}">
      <dgm:prSet custT="1"/>
      <dgm:spPr/>
      <dgm:t>
        <a:bodyPr/>
        <a:lstStyle/>
        <a:p>
          <a:pPr algn="just"/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b)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nu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calcularea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anuale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perfectarea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avizelor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conform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instrucţiunii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aprobate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Guvern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de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serviciile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colectare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impozitelor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ale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primăriilor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Avizele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înmânează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subiecţilor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15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curs.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menţionate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conform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locului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amplasare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la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bugetele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conform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amplasării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obiectelor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nu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25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curent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iar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achitării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integrale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data de 30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respectiv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aceste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beneficiază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dreptul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o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reducere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15% a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urmează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fi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achitat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Avizele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înmânate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subiecţilor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se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întocmesc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ţinându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-se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drept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dobândite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25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achitarea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25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martie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dobândite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25 </a:t>
          </a:r>
          <a:r>
            <a:rPr lang="en-US" sz="12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avizele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înmânează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subiecţilor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1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februarie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</a:t>
          </a:r>
          <a:r>
            <a:rPr lang="en-US" sz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ro-RO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263F0B-032B-40B2-A583-769AC21A2734}" type="parTrans" cxnId="{2A8EEB6D-8C19-48C8-91FB-CD6DA5553B3A}">
      <dgm:prSet/>
      <dgm:spPr/>
      <dgm:t>
        <a:bodyPr/>
        <a:lstStyle/>
        <a:p>
          <a:endParaRPr lang="ru-RU"/>
        </a:p>
      </dgm:t>
    </dgm:pt>
    <dgm:pt modelId="{F6480A8B-0757-4DBF-80EA-5C2902057951}" type="sibTrans" cxnId="{2A8EEB6D-8C19-48C8-91FB-CD6DA5553B3A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 custLinFactNeighborX="-52630" custLinFactNeighborY="-11123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144BE1BE-842B-4AB9-A3BA-6406283BC59D}" type="presOf" srcId="{CC1689B4-0016-4A30-80AC-BC48248B4D68}" destId="{5F8C2A23-7085-4B0E-B935-77A6DC372A92}" srcOrd="0" destOrd="0" presId="urn:microsoft.com/office/officeart/2005/8/layout/hList3"/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2A8EEB6D-8C19-48C8-91FB-CD6DA5553B3A}" srcId="{E491DBFC-14DC-41D0-8B8A-3984A42E9DA7}" destId="{CC1689B4-0016-4A30-80AC-BC48248B4D68}" srcOrd="0" destOrd="0" parTransId="{FE263F0B-032B-40B2-A583-769AC21A2734}" sibTransId="{F6480A8B-0757-4DBF-80EA-5C2902057951}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</a:t>
          </a:r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ă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rile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en-US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16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(2), </a:t>
          </a:r>
          <a:r>
            <a:rPr lang="en-US" sz="16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6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"care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sunt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ocupate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locuinţe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loturile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pământ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pe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lângă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casă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atribuite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autorităţile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ca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loturi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pământ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pe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lângă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casă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distribuite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extravilan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cauza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insuficienţei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intravilan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)" </a:t>
          </a:r>
          <a:r>
            <a:rPr lang="en-US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16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16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care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sunt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ocupate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locuinţe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constituie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domiciliul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persoanei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lipsa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domiciliului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reşedinţa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loturile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pământ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pe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lângă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domiciliul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persoanei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lipsa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domiciliului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reşedinţa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(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atribuite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autorităţile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ca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loturi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pământ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pe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lângă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domiciliul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persoanei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lipsa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domiciliului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reşedinţa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distribuite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extravilan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cauza</a:t>
          </a:r>
          <a:r>
            <a:rPr lang="ro-RO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insuficienţei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intravilan</a:t>
          </a:r>
          <a:r>
            <a:rPr lang="en-US" sz="16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)".</a:t>
          </a:r>
          <a:endParaRPr lang="ru-RU" sz="3200" i="1" u="sng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0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</a:t>
          </a:r>
          <a:r>
            <a:rPr lang="en-US" sz="1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(9) </a:t>
          </a:r>
          <a:r>
            <a:rPr lang="en-US" sz="1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litera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b), </a:t>
          </a:r>
          <a:r>
            <a:rPr lang="en-US" sz="1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"25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curent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achitării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integrale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data de 30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respectiv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beneficiază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dreptul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o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reducere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15% 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urmează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fi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achitat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Avizele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înmânate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subiecţilor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se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întocmesc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ţinându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-se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drept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18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1800" b="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800" b="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1800" b="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30 </a:t>
          </a:r>
          <a:r>
            <a:rPr lang="en-US" sz="1800" b="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sz="1800" b="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b="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800" b="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0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respectiv</a:t>
          </a:r>
          <a:r>
            <a:rPr lang="en-US" sz="1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", </a:t>
          </a:r>
          <a:r>
            <a:rPr lang="en-US" sz="18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iar</a:t>
          </a:r>
          <a:r>
            <a:rPr lang="en-US" sz="1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"25 </a:t>
          </a:r>
          <a:r>
            <a:rPr lang="en-US" sz="18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– </a:t>
          </a:r>
          <a:r>
            <a:rPr lang="en-US" sz="1800" b="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1800" b="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800" b="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"31 </a:t>
          </a:r>
          <a:r>
            <a:rPr lang="en-US" sz="1800" b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1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", </a:t>
          </a:r>
          <a:r>
            <a:rPr lang="en-US" sz="1800" b="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b="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ambele</a:t>
          </a:r>
          <a:r>
            <a:rPr lang="en-US" sz="1800" b="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cazuri</a:t>
          </a:r>
          <a:r>
            <a:rPr lang="ro-RO" sz="1800" b="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800" b="0" i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1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4. Dispoziții finale și tranzitorii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CC1689B4-0016-4A30-80AC-BC48248B4D68}">
      <dgm:prSet custT="1"/>
      <dgm:spPr/>
      <dgm:t>
        <a:bodyPr/>
        <a:lstStyle/>
        <a:p>
          <a:pPr algn="just"/>
          <a:r>
            <a:rPr lang="ro-RO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</a:t>
          </a:r>
          <a:r>
            <a:rPr lang="en-US" sz="18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derogare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la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prevederile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art.282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.(2) din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Codul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fiscal,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2007,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contribuabilii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oraşe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municipii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localităţile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aflate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componenţa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acestora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cu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excepţia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satelor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comunelor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–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destinaţie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locativă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apartamente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case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locuit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individuale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–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beneficia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dreptul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reducerea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specificată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.(2) din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menţionat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achitării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integrale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acestui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pînă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15 august 2007.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FE263F0B-032B-40B2-A583-769AC21A2734}" type="parTrans" cxnId="{2A8EEB6D-8C19-48C8-91FB-CD6DA5553B3A}">
      <dgm:prSet/>
      <dgm:spPr/>
      <dgm:t>
        <a:bodyPr/>
        <a:lstStyle/>
        <a:p>
          <a:endParaRPr lang="ru-RU"/>
        </a:p>
      </dgm:t>
    </dgm:pt>
    <dgm:pt modelId="{F6480A8B-0757-4DBF-80EA-5C2902057951}" type="sibTrans" cxnId="{2A8EEB6D-8C19-48C8-91FB-CD6DA5553B3A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 custLinFactNeighborX="-52630" custLinFactNeighborY="-11123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144BE1BE-842B-4AB9-A3BA-6406283BC59D}" type="presOf" srcId="{CC1689B4-0016-4A30-80AC-BC48248B4D68}" destId="{5F8C2A23-7085-4B0E-B935-77A6DC372A92}" srcOrd="0" destOrd="0" presId="urn:microsoft.com/office/officeart/2005/8/layout/hList3"/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2A8EEB6D-8C19-48C8-91FB-CD6DA5553B3A}" srcId="{E491DBFC-14DC-41D0-8B8A-3984A42E9DA7}" destId="{CC1689B4-0016-4A30-80AC-BC48248B4D68}" srcOrd="0" destOrd="0" parTransId="{FE263F0B-032B-40B2-A583-769AC21A2734}" sibTransId="{F6480A8B-0757-4DBF-80EA-5C2902057951}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2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ru-RU" sz="1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lineatul</a:t>
          </a:r>
          <a:r>
            <a:rPr lang="ru-RU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(11</a:t>
          </a:r>
          <a:r>
            <a:rPr lang="ru-RU" sz="1800" i="1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ru-RU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ru-RU" sz="18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</a:t>
          </a:r>
          <a:r>
            <a:rPr lang="ru-RU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abrogă</a:t>
          </a:r>
          <a:r>
            <a:rPr lang="ru-RU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800" b="0" i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3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Anexa nr.2 la Legea 1056/2000</a:t>
          </a:r>
        </a:p>
        <a:p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obiectele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costul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maxime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ale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CC1689B4-0016-4A30-80AC-BC48248B4D68}">
      <dgm:prSet custT="1"/>
      <dgm:spPr/>
      <dgm:t>
        <a:bodyPr/>
        <a:lstStyle/>
        <a:p>
          <a:pPr algn="just"/>
          <a:r>
            <a:rPr lang="ro-RO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destinaţie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locativă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apartamente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case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locuit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individuale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din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localităţile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rurale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stabileşte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cum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urmează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1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1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0,1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sută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contabilă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perioada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1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just"/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altele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decît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specificate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prima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liniuţă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1800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0,1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sută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costul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FE263F0B-032B-40B2-A583-769AC21A2734}" type="parTrans" cxnId="{2A8EEB6D-8C19-48C8-91FB-CD6DA5553B3A}">
      <dgm:prSet/>
      <dgm:spPr/>
      <dgm:t>
        <a:bodyPr/>
        <a:lstStyle/>
        <a:p>
          <a:endParaRPr lang="ru-RU"/>
        </a:p>
      </dgm:t>
    </dgm:pt>
    <dgm:pt modelId="{F6480A8B-0757-4DBF-80EA-5C2902057951}" type="sibTrans" cxnId="{2A8EEB6D-8C19-48C8-91FB-CD6DA5553B3A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 custLinFactNeighborX="-52630" custLinFactNeighborY="-11123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144BE1BE-842B-4AB9-A3BA-6406283BC59D}" type="presOf" srcId="{CC1689B4-0016-4A30-80AC-BC48248B4D68}" destId="{5F8C2A23-7085-4B0E-B935-77A6DC372A92}" srcOrd="0" destOrd="0" presId="urn:microsoft.com/office/officeart/2005/8/layout/hList3"/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2A8EEB6D-8C19-48C8-91FB-CD6DA5553B3A}" srcId="{E491DBFC-14DC-41D0-8B8A-3984A42E9DA7}" destId="{CC1689B4-0016-4A30-80AC-BC48248B4D68}" srcOrd="0" destOrd="0" parTransId="{FE263F0B-032B-40B2-A583-769AC21A2734}" sibTransId="{F6480A8B-0757-4DBF-80EA-5C2902057951}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4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 custT="1"/>
      <dgm:spPr/>
      <dgm:t>
        <a:bodyPr/>
        <a:lstStyle/>
        <a:p>
          <a:pPr algn="just"/>
          <a:r>
            <a:rPr lang="ro-RO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În p</a:t>
          </a:r>
          <a:r>
            <a:rPr lang="en-US" sz="1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unctul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2, </a:t>
          </a:r>
          <a:r>
            <a:rPr lang="en-US" sz="1800" b="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800" b="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"0,1" </a:t>
          </a:r>
          <a:r>
            <a:rPr lang="en-US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1800" b="1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ambele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cazuri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cu </a:t>
          </a:r>
          <a:r>
            <a:rPr lang="en-US" sz="1800" i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"0,05–0,4".</a:t>
          </a:r>
          <a:endParaRPr lang="en-US" sz="1800" b="0" i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 custLinFactNeighborX="2225" custLinFactNeighborY="-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F3B8663-E2A7-4723-9A84-C1BB69808E72}" type="doc">
      <dgm:prSet loTypeId="urn:microsoft.com/office/officeart/2005/8/layout/hList3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491DBFC-14DC-41D0-8B8A-3984A42E9DA7}">
      <dgm:prSet phldrT="[Текст]"/>
      <dgm:spPr/>
      <dgm:t>
        <a:bodyPr/>
        <a:lstStyle/>
        <a:p>
          <a:r>
            <a:rPr lang="ro-RO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286. Avizul de plată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464396-0105-4EA2-984B-A6D6FB9F2E78}" type="parTrans" cxnId="{F1933EFC-2FAA-488D-83C1-54324B92A0B8}">
      <dgm:prSet/>
      <dgm:spPr/>
      <dgm:t>
        <a:bodyPr/>
        <a:lstStyle/>
        <a:p>
          <a:endParaRPr lang="ru-RU"/>
        </a:p>
      </dgm:t>
    </dgm:pt>
    <dgm:pt modelId="{F4BB5ACA-57B4-4493-B84D-2F38B64FA619}" type="sibTrans" cxnId="{F1933EFC-2FAA-488D-83C1-54324B92A0B8}">
      <dgm:prSet/>
      <dgm:spPr/>
      <dgm:t>
        <a:bodyPr/>
        <a:lstStyle/>
        <a:p>
          <a:endParaRPr lang="ru-RU"/>
        </a:p>
      </dgm:t>
    </dgm:pt>
    <dgm:pt modelId="{9DB9D0EB-516A-462F-AE54-2C703BB3F7AA}">
      <dgm:prSet phldrT="[Текст]"/>
      <dgm:spPr/>
      <dgm:t>
        <a:bodyPr/>
        <a:lstStyle/>
        <a:p>
          <a:pPr algn="just"/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Avizul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calculat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nu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este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expediat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fiecărui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subiect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colectare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impozitelor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al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primăriei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15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dobîndite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u="sn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25 </a:t>
          </a:r>
          <a:r>
            <a:rPr lang="en-US" u="sng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 –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tîrziu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pînă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1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februarie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</a:t>
          </a:r>
          <a:r>
            <a:rPr lang="en-US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gm:t>
    </dgm:pt>
    <dgm:pt modelId="{C030C23F-807F-4714-8B15-F917E2E1757E}" type="parTrans" cxnId="{95F1FE3C-2925-48F8-AD3D-242D4A5C68FE}">
      <dgm:prSet/>
      <dgm:spPr/>
      <dgm:t>
        <a:bodyPr/>
        <a:lstStyle/>
        <a:p>
          <a:endParaRPr lang="ru-RU"/>
        </a:p>
      </dgm:t>
    </dgm:pt>
    <dgm:pt modelId="{18FEC225-9542-4367-A601-887E18578835}" type="sibTrans" cxnId="{95F1FE3C-2925-48F8-AD3D-242D4A5C68FE}">
      <dgm:prSet/>
      <dgm:spPr/>
      <dgm:t>
        <a:bodyPr/>
        <a:lstStyle/>
        <a:p>
          <a:endParaRPr lang="ru-RU"/>
        </a:p>
      </dgm:t>
    </dgm:pt>
    <dgm:pt modelId="{6BAFA72D-061B-4CB8-8F13-AA7160269D9B}" type="pres">
      <dgm:prSet presAssocID="{5F3B8663-E2A7-4723-9A84-C1BB69808E7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5FDB74-3B87-46BF-B0B1-D16F8CEF026B}" type="pres">
      <dgm:prSet presAssocID="{E491DBFC-14DC-41D0-8B8A-3984A42E9DA7}" presName="roof" presStyleLbl="dkBgShp" presStyleIdx="0" presStyleCnt="2"/>
      <dgm:spPr/>
      <dgm:t>
        <a:bodyPr/>
        <a:lstStyle/>
        <a:p>
          <a:endParaRPr lang="ru-RU"/>
        </a:p>
      </dgm:t>
    </dgm:pt>
    <dgm:pt modelId="{A11A8DA6-930B-486E-9250-A8592E941D87}" type="pres">
      <dgm:prSet presAssocID="{E491DBFC-14DC-41D0-8B8A-3984A42E9DA7}" presName="pillars" presStyleCnt="0"/>
      <dgm:spPr/>
      <dgm:t>
        <a:bodyPr/>
        <a:lstStyle/>
        <a:p>
          <a:endParaRPr lang="ru-RU"/>
        </a:p>
      </dgm:t>
    </dgm:pt>
    <dgm:pt modelId="{5F8C2A23-7085-4B0E-B935-77A6DC372A92}" type="pres">
      <dgm:prSet presAssocID="{E491DBFC-14DC-41D0-8B8A-3984A42E9DA7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5AB5AF-A49A-46F4-AF5A-EF1B531C4C16}" type="pres">
      <dgm:prSet presAssocID="{E491DBFC-14DC-41D0-8B8A-3984A42E9DA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D1690E90-FE39-4768-B6BB-55EF301B9A54}" type="presOf" srcId="{E491DBFC-14DC-41D0-8B8A-3984A42E9DA7}" destId="{F55FDB74-3B87-46BF-B0B1-D16F8CEF026B}" srcOrd="0" destOrd="0" presId="urn:microsoft.com/office/officeart/2005/8/layout/hList3"/>
    <dgm:cxn modelId="{F1933EFC-2FAA-488D-83C1-54324B92A0B8}" srcId="{5F3B8663-E2A7-4723-9A84-C1BB69808E72}" destId="{E491DBFC-14DC-41D0-8B8A-3984A42E9DA7}" srcOrd="0" destOrd="0" parTransId="{52464396-0105-4EA2-984B-A6D6FB9F2E78}" sibTransId="{F4BB5ACA-57B4-4493-B84D-2F38B64FA619}"/>
    <dgm:cxn modelId="{3E6A0A15-A3ED-4AA4-B0E3-4F2AFA4E97E2}" type="presOf" srcId="{5F3B8663-E2A7-4723-9A84-C1BB69808E72}" destId="{6BAFA72D-061B-4CB8-8F13-AA7160269D9B}" srcOrd="0" destOrd="0" presId="urn:microsoft.com/office/officeart/2005/8/layout/hList3"/>
    <dgm:cxn modelId="{8FD3B521-156C-43F3-90EE-C81D1764D0B2}" type="presOf" srcId="{9DB9D0EB-516A-462F-AE54-2C703BB3F7AA}" destId="{5F8C2A23-7085-4B0E-B935-77A6DC372A92}" srcOrd="0" destOrd="0" presId="urn:microsoft.com/office/officeart/2005/8/layout/hList3"/>
    <dgm:cxn modelId="{95F1FE3C-2925-48F8-AD3D-242D4A5C68FE}" srcId="{E491DBFC-14DC-41D0-8B8A-3984A42E9DA7}" destId="{9DB9D0EB-516A-462F-AE54-2C703BB3F7AA}" srcOrd="0" destOrd="0" parTransId="{C030C23F-807F-4714-8B15-F917E2E1757E}" sibTransId="{18FEC225-9542-4367-A601-887E18578835}"/>
    <dgm:cxn modelId="{73D41F72-6925-4893-99AF-BC7B0CBB6CB6}" type="presParOf" srcId="{6BAFA72D-061B-4CB8-8F13-AA7160269D9B}" destId="{F55FDB74-3B87-46BF-B0B1-D16F8CEF026B}" srcOrd="0" destOrd="0" presId="urn:microsoft.com/office/officeart/2005/8/layout/hList3"/>
    <dgm:cxn modelId="{8EF27798-36CE-4899-A066-7137D1556A76}" type="presParOf" srcId="{6BAFA72D-061B-4CB8-8F13-AA7160269D9B}" destId="{A11A8DA6-930B-486E-9250-A8592E941D87}" srcOrd="1" destOrd="0" presId="urn:microsoft.com/office/officeart/2005/8/layout/hList3"/>
    <dgm:cxn modelId="{4E56C92C-1F8A-4A01-8496-2E26B31B8730}" type="presParOf" srcId="{A11A8DA6-930B-486E-9250-A8592E941D87}" destId="{5F8C2A23-7085-4B0E-B935-77A6DC372A92}" srcOrd="0" destOrd="0" presId="urn:microsoft.com/office/officeart/2005/8/layout/hList3"/>
    <dgm:cxn modelId="{AF01FA7E-BA2B-4ED0-8799-0239D3E2C0B4}" type="presParOf" srcId="{6BAFA72D-061B-4CB8-8F13-AA7160269D9B}" destId="{9F5AB5AF-A49A-46F4-AF5A-EF1B531C4C1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6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282. Termenele achitării impozitului</a:t>
          </a:r>
          <a:endParaRPr lang="ru-RU" sz="36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just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300" u="none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</a:t>
          </a:r>
          <a:r>
            <a:rPr lang="en-US" sz="23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3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23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sz="23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ro-RO" sz="23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existente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/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dobândite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data de 25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subiectul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bugetele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conform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amplasării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obiectelor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nu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data de 25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curent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extul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25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4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".</a:t>
          </a: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endParaRPr lang="ru-RU" sz="2800" i="1" kern="1200" dirty="0"/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288. Noțiuni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1)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Taxă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locală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obligatorie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efectuată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local.</a:t>
          </a:r>
          <a:endParaRPr lang="ru-RU" sz="20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288 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0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completează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punctul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</a:t>
          </a:r>
          <a:r>
            <a:rPr lang="en-US" sz="2000" kern="12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cu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20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"1</a:t>
          </a:r>
          <a:r>
            <a:rPr lang="en-US" sz="2000" kern="12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Cota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maximă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ad valorem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procente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absolută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conform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titlu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."</a:t>
          </a:r>
          <a:endParaRPr lang="ru-RU" sz="20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ro-RO" sz="5000" b="1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288. Noțiuni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3) 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Cota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cotă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ad valorem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procente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obiectului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sumă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absolută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stabilită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la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adoptarea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bugetului</a:t>
          </a:r>
          <a:r>
            <a:rPr lang="ro-RO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local respective.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endParaRPr lang="ru-RU" sz="24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unctul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3) </a:t>
          </a:r>
          <a:r>
            <a:rPr lang="en-US" sz="20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avea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2000" i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"3) 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Cota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concretă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ad valorem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procente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absolută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la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adoptarea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unităţii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administrativ-teritoriale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respective, care nu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poate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mare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decât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maximă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conform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titlu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."</a:t>
          </a:r>
          <a:endParaRPr lang="ru-RU" sz="2800" i="1" kern="1200" dirty="0"/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288. Noțiuni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just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17) </a:t>
          </a:r>
          <a:r>
            <a:rPr lang="en-US" sz="31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Parcaj</a:t>
          </a:r>
          <a:r>
            <a:rPr lang="en-US" sz="3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31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</a:t>
          </a:r>
          <a:r>
            <a:rPr lang="en-US" sz="3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special </a:t>
          </a:r>
          <a:r>
            <a:rPr lang="en-US" sz="31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amenajat</a:t>
          </a:r>
          <a:r>
            <a:rPr lang="en-US" sz="3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31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utilizat</a:t>
          </a:r>
          <a:r>
            <a:rPr lang="en-US" sz="3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1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3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1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staţionarea</a:t>
          </a:r>
          <a:r>
            <a:rPr lang="en-US" sz="3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1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temporară</a:t>
          </a:r>
          <a:r>
            <a:rPr lang="en-US" sz="3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31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unităţilor</a:t>
          </a:r>
          <a:r>
            <a:rPr lang="en-US" sz="3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transport </a:t>
          </a:r>
          <a:r>
            <a:rPr lang="en-US" sz="31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3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1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autorizat</a:t>
          </a:r>
          <a:r>
            <a:rPr lang="en-US" sz="3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31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sz="3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1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3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1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3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locale.</a:t>
          </a:r>
          <a:r>
            <a:rPr lang="ru-RU" sz="3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610191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</a:t>
          </a:r>
          <a:r>
            <a:rPr lang="en-US" sz="2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unctul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17) </a:t>
          </a:r>
          <a:r>
            <a:rPr lang="en-US" sz="2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8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abrogă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8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610191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289. Relațiile reglementate de prezentul titlu</a:t>
          </a:r>
          <a:endParaRPr lang="ru-RU" sz="3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just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n) taxa </a:t>
          </a:r>
          <a:r>
            <a:rPr lang="en-US" sz="3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parcaj</a:t>
          </a:r>
          <a:r>
            <a:rPr lang="en-US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610191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articolul 289 alineatul (2), l</a:t>
          </a:r>
          <a:r>
            <a:rPr lang="en-US" sz="2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itera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n) </a:t>
          </a:r>
          <a:r>
            <a:rPr lang="en-US" sz="2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8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abrogă</a:t>
          </a:r>
          <a:r>
            <a:rPr lang="ro-RO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8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610191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290. Subiecții impunerii</a:t>
          </a:r>
          <a:endParaRPr lang="ru-RU" sz="3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21194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n) taxa </a:t>
          </a:r>
          <a:r>
            <a:rPr lang="en-US" sz="24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4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parcaj</a:t>
          </a:r>
          <a:r>
            <a:rPr lang="en-US" sz="24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24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24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24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24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24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posesoare</a:t>
          </a:r>
          <a:r>
            <a:rPr lang="en-US" sz="24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autovehicule</a:t>
          </a:r>
          <a:r>
            <a:rPr lang="en-US" sz="24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care </a:t>
          </a:r>
          <a:r>
            <a:rPr lang="en-US" sz="24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utilizează</a:t>
          </a:r>
          <a:r>
            <a:rPr lang="en-US" sz="24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parcajul</a:t>
          </a:r>
          <a:r>
            <a:rPr lang="en-US" sz="24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en-US" sz="28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endParaRPr lang="ru-RU" sz="2800" i="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21194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o-RO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</a:t>
          </a:r>
          <a:r>
            <a:rPr lang="en-US" sz="16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(1), </a:t>
          </a:r>
          <a:r>
            <a:rPr lang="en-US" sz="16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16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16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introduc</a:t>
          </a:r>
          <a:r>
            <a:rPr lang="en-US" sz="16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16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"ale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înregistrate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calitate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";</a:t>
          </a:r>
          <a:endParaRPr lang="ro-RO" sz="1600" i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o-RO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sz="16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rticolul</a:t>
          </a:r>
          <a:r>
            <a:rPr lang="ro-RO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282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16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completează</a:t>
          </a:r>
          <a:r>
            <a:rPr lang="en-US" sz="16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16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</a:t>
          </a:r>
          <a:r>
            <a:rPr lang="en-US" sz="1600" i="1" kern="12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cu </a:t>
          </a:r>
          <a:r>
            <a:rPr lang="en-US" sz="16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1600" i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"(1</a:t>
          </a:r>
          <a:r>
            <a:rPr lang="en-US" sz="1600" kern="12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nu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existente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/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dobândite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data de 31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bugetele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conform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amplasării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obiectelor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nu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data de 30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curent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."</a:t>
          </a:r>
          <a:endParaRPr lang="ru-RU" sz="16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682196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290</a:t>
          </a:r>
          <a:r>
            <a:rPr lang="ro-RO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litera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n) </a:t>
          </a:r>
          <a:r>
            <a:rPr lang="en-US" sz="2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8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abrogă</a:t>
          </a:r>
          <a:r>
            <a:rPr lang="en-US" sz="2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800" i="1" kern="1200" dirty="0"/>
        </a:p>
      </dsp:txBody>
      <dsp:txXfrm>
        <a:off x="0" y="1682196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290. Subiecții impunerii</a:t>
          </a:r>
          <a:endParaRPr lang="ru-RU" sz="3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p) taxa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salubrizare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înscrise</a:t>
          </a:r>
          <a:r>
            <a:rPr lang="en-US" sz="2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2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adresa</a:t>
          </a:r>
          <a:r>
            <a:rPr lang="en-US" sz="2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declarată</a:t>
          </a:r>
          <a:r>
            <a:rPr lang="en-US" sz="2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 </a:t>
          </a:r>
          <a:r>
            <a:rPr lang="en-US" sz="2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290</a:t>
          </a:r>
          <a:r>
            <a:rPr lang="ro-RO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litera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p), </a:t>
          </a:r>
          <a:r>
            <a:rPr lang="en-US" sz="2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înscrise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adresa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declarată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8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2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2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înregistrate</a:t>
          </a:r>
          <a:r>
            <a:rPr lang="en-US" sz="2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calitate</a:t>
          </a:r>
          <a:r>
            <a:rPr lang="en-US" sz="2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proprietar</a:t>
          </a:r>
          <a:r>
            <a:rPr lang="en-US" sz="2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2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bunului</a:t>
          </a:r>
          <a:r>
            <a:rPr lang="en-US" sz="2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</a:t>
          </a:r>
          <a:r>
            <a:rPr lang="en-US" sz="2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2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destinaţie</a:t>
          </a:r>
          <a:r>
            <a:rPr lang="en-US" sz="2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locativă</a:t>
          </a:r>
          <a:r>
            <a:rPr lang="en-US" sz="2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2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casă</a:t>
          </a:r>
          <a:r>
            <a:rPr lang="en-US" sz="2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locuit</a:t>
          </a:r>
          <a:r>
            <a:rPr lang="en-US" sz="2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apartament</a:t>
          </a:r>
          <a:r>
            <a:rPr lang="en-US" sz="2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)“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8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3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291. </a:t>
          </a:r>
          <a:r>
            <a:rPr lang="en-US" sz="35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Obiectele</a:t>
          </a:r>
          <a:r>
            <a:rPr lang="en-US" sz="3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5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3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5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3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5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3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5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endParaRPr lang="ru-RU" sz="3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b) la taxa de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organizare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licitaţiilor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loteriilor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teritoriul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unităţii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administrativ-teritoriale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declarate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licitaţie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biletele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loterie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emise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4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610191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291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(1)</a:t>
          </a:r>
          <a:r>
            <a:rPr lang="ro-RO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litera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b) </a:t>
          </a:r>
          <a:r>
            <a:rPr lang="en-US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4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completează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, </a:t>
          </a:r>
          <a:r>
            <a:rPr lang="en-US" sz="2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excepţia</a:t>
          </a:r>
          <a:r>
            <a:rPr lang="en-US" sz="2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loteriilor</a:t>
          </a:r>
          <a:r>
            <a:rPr lang="en-US" sz="2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organizate</a:t>
          </a:r>
          <a:r>
            <a:rPr lang="en-US" sz="2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sz="2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intermediul</a:t>
          </a:r>
          <a:r>
            <a:rPr lang="en-US" sz="2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sistemelor</a:t>
          </a:r>
          <a:r>
            <a:rPr lang="en-US" sz="2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comunicaţii</a:t>
          </a:r>
          <a:r>
            <a:rPr lang="en-US" sz="2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electronice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“.</a:t>
          </a:r>
          <a:endParaRPr lang="ru-RU" sz="24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610191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3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291. </a:t>
          </a:r>
          <a:r>
            <a:rPr lang="en-US" sz="35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Obiectele</a:t>
          </a:r>
          <a:r>
            <a:rPr lang="en-US" sz="3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5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3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5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3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5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3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5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endParaRPr lang="ru-RU" sz="3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n) la taxa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parcaj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locul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parcaj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special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amenajat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domeniul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public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autorizat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utilizat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staţionarea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unităţii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transport pe un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anumit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termen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2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itera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n) </a:t>
          </a:r>
          <a:r>
            <a:rPr lang="en-US" sz="2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8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abrogă</a:t>
          </a:r>
          <a:r>
            <a:rPr lang="en-US" sz="2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8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292. </a:t>
          </a:r>
          <a:r>
            <a:rPr lang="en-US" sz="3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termenele</a:t>
          </a:r>
          <a:r>
            <a:rPr lang="en-US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3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3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</a:t>
          </a:r>
          <a:endParaRPr lang="ru-RU" sz="3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Termenele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de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prezentare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dărilor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seamă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fiscale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privind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taxele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sînt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stabilite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anexa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prezentul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titlu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Întreprinzătorul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individual,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gospodăria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ţărănească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(de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fermier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al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căror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număr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mediu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anual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salariaţi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pe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parcursul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perioadei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fiscale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nu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depăşeşte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unităţi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nu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sînt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înregistraţi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plătitori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T.V.A.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prezintă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termen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pînă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25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martie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o dare de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seamă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fiscală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unificată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privind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taxele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</a:t>
          </a:r>
          <a:r>
            <a:rPr lang="en-US" sz="17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17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excepţia</a:t>
          </a:r>
          <a:r>
            <a:rPr lang="en-US" sz="17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celei</a:t>
          </a:r>
          <a:r>
            <a:rPr lang="en-US" sz="17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art.291 </a:t>
          </a:r>
          <a:r>
            <a:rPr lang="en-US" sz="17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lit.n</a:t>
          </a:r>
          <a:r>
            <a:rPr lang="en-US" sz="17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achitarea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acelaşi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termen</a:t>
          </a:r>
          <a:r>
            <a:rPr lang="en-US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610191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a</a:t>
          </a:r>
          <a:r>
            <a:rPr lang="en-US" sz="2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rticolul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292 </a:t>
          </a:r>
          <a:r>
            <a:rPr lang="en-US" sz="2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(1), </a:t>
          </a:r>
          <a:r>
            <a:rPr lang="en-US" sz="2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"cu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excepţia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celei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art.291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lit.n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)," </a:t>
          </a:r>
          <a:r>
            <a:rPr lang="en-US" sz="2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exclude.</a:t>
          </a:r>
          <a:endParaRPr lang="ru-RU" sz="28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610191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292. </a:t>
          </a:r>
          <a:r>
            <a:rPr lang="en-US" sz="3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termenele</a:t>
          </a:r>
          <a:r>
            <a:rPr lang="en-US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3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3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</a:t>
          </a:r>
          <a:endParaRPr lang="ru-RU" sz="3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Cota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se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stabileşte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funcţie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caracteristicile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obiectelor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6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282. Termenele achitării impozitului</a:t>
          </a:r>
          <a:endParaRPr lang="ru-RU" sz="3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Contribuabilii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suma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integrală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pînă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30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respectiv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beneficiază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dreptul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o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reducere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15% a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urmează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fi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achitat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682196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</a:t>
          </a:r>
          <a:r>
            <a:rPr lang="en-US" sz="2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(2), </a:t>
          </a:r>
          <a:r>
            <a:rPr lang="en-US" sz="2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cuvântul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"Cota" </a:t>
          </a:r>
          <a:r>
            <a:rPr lang="en-US" sz="2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8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2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“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cota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concretă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a“.</a:t>
          </a:r>
          <a:endParaRPr lang="ru-RU" sz="28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682196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293. Modul de calculare</a:t>
          </a:r>
          <a:endParaRPr lang="ru-RU" sz="3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ju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1)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Calculul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enumerate la art.291, cu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excepţia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celor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n)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 se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funcţie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acestora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2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Calculul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art.291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n)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 se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organele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împuternicite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locale.</a:t>
          </a:r>
          <a:r>
            <a:rPr lang="ru-RU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sz="1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lineatele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(1) </a:t>
          </a:r>
          <a:r>
            <a:rPr lang="en-US" sz="1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(2) </a:t>
          </a:r>
          <a:r>
            <a:rPr lang="en-US" sz="18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vor</a:t>
          </a:r>
          <a:r>
            <a:rPr lang="en-US" sz="1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avea</a:t>
          </a:r>
          <a:r>
            <a:rPr lang="en-US" sz="1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1800" i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"(1)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enumerate la art.289, cu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excepţia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.(2)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p), se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trimestrial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funcţie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concrete ale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acestora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art.289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.(2)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 se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colectare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impozitelor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al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funcţie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concretă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acestora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.".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endParaRPr lang="ru-RU" sz="16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293. Modul de calculare</a:t>
          </a:r>
          <a:endParaRPr lang="ru-RU" sz="3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(3) Plata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enumerate la art.291 se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 </a:t>
          </a:r>
          <a:endParaRPr lang="ru-RU" sz="33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682196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(3),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cifrele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"291" </a:t>
          </a:r>
          <a:r>
            <a:rPr lang="en-US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4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cifrele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"289“.</a:t>
          </a:r>
          <a:endParaRPr lang="ru-RU" sz="24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682196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294. Plata taxelor locale</a:t>
          </a:r>
          <a:endParaRPr lang="ru-RU" sz="3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specificate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art.289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n)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 pot fi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achitate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nemijlocit</a:t>
          </a:r>
          <a:r>
            <a:rPr lang="en-U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organului</a:t>
          </a:r>
          <a:r>
            <a:rPr lang="en-U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împuternicit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locale.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lineatul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(2) </a:t>
          </a:r>
          <a:r>
            <a:rPr lang="en-US" sz="24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</a:t>
          </a:r>
          <a:r>
            <a:rPr lang="en-US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avea</a:t>
          </a:r>
          <a:r>
            <a:rPr lang="en-US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2400" i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"(2)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art.289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.(2)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 pot fi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achitate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nemijlocit</a:t>
          </a:r>
          <a:r>
            <a:rPr lang="en-U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serviciului</a:t>
          </a:r>
          <a:r>
            <a:rPr lang="en-U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colectare</a:t>
          </a:r>
          <a:r>
            <a:rPr lang="en-U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impozitelor</a:t>
          </a:r>
          <a:r>
            <a:rPr lang="en-U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al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locale."</a:t>
          </a:r>
          <a:endParaRPr lang="ru-RU" sz="24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297. Atribuțiile autorității publice locale</a:t>
          </a:r>
          <a:endParaRPr lang="ru-RU" sz="3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(5)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deliberativă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nu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este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drept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să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stabilească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</a:t>
          </a:r>
          <a:r>
            <a:rPr lang="ro-RO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...</a:t>
          </a:r>
        </a:p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(6)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derogare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la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prevederile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.(5),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vor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</a:t>
          </a:r>
          <a:r>
            <a:rPr lang="ro-RO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...</a:t>
          </a:r>
          <a:endParaRPr lang="ru-RU" sz="2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42074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alineatele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(5)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(6)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partea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introductivă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cuvântul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4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concrete ale"</a:t>
          </a:r>
          <a:r>
            <a:rPr lang="ro-RO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4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42074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297. Atribuțiile autorității publice locale</a:t>
          </a:r>
          <a:endParaRPr lang="ru-RU" sz="3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(7)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specificate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art.289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.(2)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r>
            <a:rPr lang="en-US" sz="2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n)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p),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mecanismul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administrare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acestora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stabileşte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locale.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39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39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39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sz="2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lineatul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(2) </a:t>
          </a:r>
          <a:r>
            <a:rPr lang="en-US" sz="2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8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abrogă</a:t>
          </a:r>
          <a:r>
            <a:rPr lang="en-US" sz="2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800" b="1" i="1" kern="1200" dirty="0"/>
        </a:p>
      </dsp:txBody>
      <dsp:txXfrm>
        <a:off x="0" y="1708422"/>
        <a:ext cx="3960439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39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</a:t>
          </a:r>
          <a:r>
            <a:rPr lang="en-US" sz="2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(7), </a:t>
          </a:r>
          <a:r>
            <a:rPr lang="en-US" sz="2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, n)" </a:t>
          </a:r>
          <a:r>
            <a:rPr lang="en-US" sz="2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exclude</a:t>
          </a:r>
          <a:r>
            <a:rPr lang="ro-RO" sz="2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28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297. Atribuțiile autorității publice locale</a:t>
          </a:r>
          <a:endParaRPr lang="ru-RU" sz="3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(8) </a:t>
          </a:r>
          <a:r>
            <a:rPr lang="en-US" sz="2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800" b="1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stabilirea</a:t>
          </a:r>
          <a:r>
            <a:rPr lang="en-US" sz="2800" b="1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2800" b="1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prevăzute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art.289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.(2),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autorităţile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sînt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obligate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să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conducă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următoarele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criterii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principii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…</a:t>
          </a:r>
          <a:endParaRPr lang="ru-RU" sz="2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(8),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"La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stabilirea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4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24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4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stabilirea</a:t>
          </a:r>
          <a:r>
            <a:rPr lang="en-U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concrete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ale“.</a:t>
          </a:r>
          <a:endParaRPr lang="ru-RU" sz="24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297. Atribuțiile autorității publice locale</a:t>
          </a:r>
          <a:endParaRPr lang="ru-RU" sz="3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(9)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divergenţe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1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stabilirea</a:t>
          </a:r>
          <a:r>
            <a:rPr lang="en-US" sz="1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analiză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impactului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reglementare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conform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prevederilor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art.13 din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Legea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nr.235-XVI din 20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iulie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2006 cu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privire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principiile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reglementare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activităţii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prevederilor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1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Hotărîrii</a:t>
          </a:r>
          <a:r>
            <a:rPr lang="en-US" sz="1800" b="1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1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Guvernului</a:t>
          </a:r>
          <a:r>
            <a:rPr lang="en-US" sz="1800" b="1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nr.1230 din 24 </a:t>
          </a:r>
          <a:r>
            <a:rPr lang="en-US" sz="1800" b="1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octombrie</a:t>
          </a:r>
          <a:r>
            <a:rPr lang="en-US" sz="1800" b="1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2006 </a:t>
          </a:r>
          <a:r>
            <a:rPr lang="en-US" sz="1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1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privire</a:t>
          </a:r>
          <a:r>
            <a:rPr lang="en-US" sz="1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aprobarea</a:t>
          </a:r>
          <a:r>
            <a:rPr lang="en-US" sz="1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Metodologiei</a:t>
          </a:r>
          <a:r>
            <a:rPr lang="en-US" sz="1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analiză</a:t>
          </a:r>
          <a:r>
            <a:rPr lang="en-US" sz="1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impactului</a:t>
          </a:r>
          <a:r>
            <a:rPr lang="en-US" sz="1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reglementare</a:t>
          </a:r>
          <a:r>
            <a:rPr lang="en-US" sz="1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monitorizare</a:t>
          </a:r>
          <a:r>
            <a:rPr lang="en-US" sz="1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eficienţei</a:t>
          </a:r>
          <a:r>
            <a:rPr lang="en-US" sz="1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actului</a:t>
          </a:r>
          <a:r>
            <a:rPr lang="en-US" sz="1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reglementare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adaptate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aplicate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corespunzător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specificului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local.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15346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1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(9), </a:t>
          </a:r>
          <a:r>
            <a:rPr lang="en-US" sz="1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"la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stabilirea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1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18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1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1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"la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stabilirea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concrete ale", </a:t>
          </a:r>
          <a:r>
            <a:rPr lang="en-US" sz="1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iar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Hotărârii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Guvernului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nr.1230 din 24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octombrie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2006 cu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privire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aprobarea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Metodologiei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analiză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impactului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reglementare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monitorizare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eficienţei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actului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reglementare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– 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1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18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Hotărârii</a:t>
          </a:r>
          <a:r>
            <a:rPr lang="en-US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Guvernului</a:t>
          </a:r>
          <a:r>
            <a:rPr lang="en-US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nr.23/2019 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privire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aprobarea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Metodologiei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analiză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impactului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procesul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fundamentare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proiectelor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normative“.</a:t>
          </a:r>
          <a:endParaRPr lang="ru-RU" sz="18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15346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297. Atribuțiile autorității publice locale</a:t>
          </a:r>
          <a:endParaRPr lang="ru-RU" sz="3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(10)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Cancelaria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Stat,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intermediul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oficiilor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sale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teritoriale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supune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controlului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legalitate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deciziile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deliberative ale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privind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stabilirea</a:t>
          </a:r>
          <a:r>
            <a:rPr lang="en-US" sz="20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20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scopul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asigurării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respectării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prevederilor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.(8)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(9).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ru-RU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40316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(10),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20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stabilirea</a:t>
          </a:r>
          <a:r>
            <a:rPr lang="en-US" sz="20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0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20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stabilirea</a:t>
          </a:r>
          <a:r>
            <a:rPr lang="en-US" sz="20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20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concrete ale".</a:t>
          </a:r>
          <a:endParaRPr lang="ru-RU" sz="2000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40316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</a:t>
          </a:r>
          <a:r>
            <a:rPr lang="en-US" sz="3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8. </a:t>
          </a:r>
          <a:r>
            <a:rPr lang="en-US" sz="39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Responsabilitatea</a:t>
          </a:r>
          <a:r>
            <a:rPr lang="en-US" sz="3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39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Responsabilitatea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virarea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termen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bugetele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a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cu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excepţia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celor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art.289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r>
            <a:rPr lang="en-US" sz="2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n)</a:t>
          </a:r>
          <a:r>
            <a:rPr lang="en-US" sz="2400" u="none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p),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prezentarea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dărilor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seamă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revine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contribuabililor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(1),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", n)" 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exclude.</a:t>
          </a:r>
          <a:endParaRPr lang="ru-RU" sz="20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29</a:t>
          </a:r>
          <a:r>
            <a:rPr lang="en-US" sz="3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8. </a:t>
          </a:r>
          <a:r>
            <a:rPr lang="en-US" sz="39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Responsabilitatea</a:t>
          </a:r>
          <a:r>
            <a:rPr lang="en-US" sz="3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39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Responsabilitatea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virarea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termen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bugetele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stipulate la art.289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n)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revine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organelor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împuternicite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locale.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6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282. Termenele achitării impozitului</a:t>
          </a:r>
          <a:endParaRPr lang="ru-RU" sz="3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(4)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derogare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la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prevederile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.(1),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2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dobîndesc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25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perioadei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respective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tîrziu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25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martie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perioadei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următoare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celei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(2) </a:t>
          </a:r>
          <a:r>
            <a:rPr lang="en-US" sz="20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avea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2000" i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"(2)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Responsabilitatea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virarea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termen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bugetele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art.289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.(2)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lit.k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p)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revine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colectare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impozitelor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al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locale."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 </a:t>
          </a:r>
          <a:endParaRPr lang="ru-RU" sz="2000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300</a:t>
          </a:r>
          <a:r>
            <a:rPr lang="en-US" sz="3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Re</a:t>
          </a:r>
          <a:r>
            <a:rPr lang="ro-RO" sz="3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lațiile reglementate de prezentul titlu</a:t>
          </a:r>
          <a:r>
            <a:rPr lang="en-US" sz="3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3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Sistemul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resursele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naturale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reglementate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prezentul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titlu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include:</a:t>
          </a:r>
          <a:endParaRPr lang="ru-RU" sz="15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a) taxa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apă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15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b) taxa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efectuarea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prospecţiunilor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geologice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15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c) taxa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efectuarea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explorărilor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geologice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15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d) taxa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extragerea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utile;</a:t>
          </a:r>
          <a:endParaRPr lang="ru-RU" sz="15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e) taxa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folosirea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spaţiilor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scopul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construcţiei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obiectivelor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altele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decît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destinate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extracţiei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utile;</a:t>
          </a:r>
          <a:endParaRPr lang="ru-RU" sz="15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f) taxa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exploatarea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scopul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desfăşurării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activităţii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altele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decît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destinate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extracţiei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utile;</a:t>
          </a:r>
          <a:endParaRPr lang="ru-RU" sz="15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g) taxa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lemnul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eliberat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picior</a:t>
          </a:r>
          <a:r>
            <a:rPr lang="en-US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lineatul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(2) </a:t>
          </a:r>
          <a:r>
            <a:rPr lang="en-US" sz="20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avea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2000" i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"(2)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Sistemul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resursele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naturale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reglementate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titlu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include:</a:t>
          </a:r>
          <a:endParaRPr lang="ru-RU" sz="20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a) taxa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20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b) taxa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extragerea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utile;</a:t>
          </a:r>
          <a:endParaRPr lang="ru-RU" sz="20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c) taxa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folosirea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subsolului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."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endParaRPr lang="ru-RU" sz="2000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301</a:t>
          </a:r>
          <a:r>
            <a:rPr lang="en-US" sz="2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o-RO" sz="2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Termenele de achitare și prezentare a dărilor de seamă</a:t>
          </a:r>
          <a:endParaRPr lang="ru-RU" sz="29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Dacă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lege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prevede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altfel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plătitorii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resursele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naturale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prezintă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Stat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darea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seamă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respectivă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</a:t>
          </a:r>
          <a:r>
            <a:rPr lang="en-US" sz="20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cauză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pînă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data de 25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lunii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următoare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trimestrului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1500" kern="1200" dirty="0" smtClean="0"/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lineatul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(1),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local" 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0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introduc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"de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nivelul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doilea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".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endParaRPr lang="ru-RU" sz="2000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Capitolul 5. TAXA PENTRU EXTRAGEREA MINERALELOR UTILE </a:t>
          </a:r>
          <a:endParaRPr lang="ru-RU" sz="2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682196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315.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10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extragerea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sînt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beneficiarii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subsolului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indiferent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tipul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proprietate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forma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juridică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organizare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care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extragerea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utile.</a:t>
          </a:r>
          <a:endParaRPr lang="ru-RU" sz="10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316.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10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este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costul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extrase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0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317.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10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stabilesc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potrivit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anexei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nr.2 la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prezentul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titlu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0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318.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Modul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calculare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achitare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endParaRPr lang="ru-RU" sz="10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Taxa se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plătitor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sine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stătător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fiecare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trimestru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separat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0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La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calcularea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iau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considerare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volumul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extracţiei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mineralului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util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pierderile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suportate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procesul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extracţie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acestuia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0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(3)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Pierderile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suportate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procesul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extracţie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 se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reportează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costuri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cheltuieli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0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(4) La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pierderile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suportate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procesul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extracţie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 nu se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atribuie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pierderile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tehnologice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pilonii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protecţie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tavanul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excavaţiilor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miniere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care, conform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proiectului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asigură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securitatea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oamenilor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exclud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prăbuşirea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suprafeţei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terestre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0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319.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Înlesniri</a:t>
          </a:r>
          <a:endParaRPr lang="ru-RU" sz="10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scutesc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taxă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întreprinderile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cadrul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sistemului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penitenciar</a:t>
          </a:r>
          <a:r>
            <a:rPr lang="en-US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682196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307.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12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sunt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beneficiarii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subsolului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extragerea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utile.</a:t>
          </a:r>
          <a:endParaRPr lang="ru-RU" sz="12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308.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endParaRPr lang="ru-RU" sz="12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constituie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volumul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extrase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perioada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fiscală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2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309.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12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stabilesc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potrivit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anexei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nr.2 la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prezentul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titlu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2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310.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Modul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calculare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endParaRPr lang="ru-RU" sz="12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Taxa se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subiectul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sine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stătător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trimestrial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pornind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la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volumul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mineralului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util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extras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cota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corespunzătoare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2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calcularea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se include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volumul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pierderilor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suportate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procesul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extracţie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mineralului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util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pierderilor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tehnologice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pilonii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protecţie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tavanul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excavaţiilor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miniere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care, conform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proiectului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asigură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securitatea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oamenilor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exclud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prăbuşirea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suprafeţei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terestre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200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Capitolul 6. TAXA PENTRU FOLOSIREA SPAȚIILOR SUBTERANE ÎN SCOPUL CONSTRUCȚIEI OBIECTIVELOR SUBTERANE, ALTELE DECÎT CELE DESTINATE EXTRACȚIEI MINERALELOR UTILE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Capitolul</a:t>
          </a:r>
          <a:r>
            <a:rPr lang="en-US" sz="1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7</a:t>
          </a:r>
          <a:r>
            <a:rPr lang="ro-RO" sz="1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TAXA PENTRU EXPLOATAREA CONSTRUCŢIILOR SUBTERANE ÎN</a:t>
          </a:r>
          <a:endParaRPr lang="ru-RU" sz="11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SCOPUL DESFĂŞURĂRII ACTIVITĂŢII DE ÎNTREPRINZĂTOR, ALTELE</a:t>
          </a:r>
          <a:endParaRPr lang="ru-RU" sz="11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DECÎT CELE DESTINATE EXTRACŢIEI MINERALELOR UTILE</a:t>
          </a:r>
          <a:endParaRPr lang="ru-RU" sz="11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682196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320.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folosirea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spaţiilor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scopul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obiectivelor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altele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decît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destinate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extracţiei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utile,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sînt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indiferent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tipul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proprietate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forma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organizare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321.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este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contractuală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deviz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a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lucrărilor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obiectivului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322.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Cota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Cota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stabileşte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mărime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3% din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contractuală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deviz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a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lucrărilor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obiectivului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323.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Modul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calculare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achitare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endParaRPr lang="ru-RU" sz="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Taxa se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plătitor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sine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stătător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integral la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pînă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începerea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lucrărilor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324.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Înlesniri</a:t>
          </a:r>
          <a:endParaRPr lang="ru-RU" sz="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scutesc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întreprinderile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cadrul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sistemului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penitenciar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întreprinderile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reprezintă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ştiinţifică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culturală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educaţională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deosebită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a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căror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listă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aprobă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Guvern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o-RO" sz="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325.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exploatarea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scopul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desfăşurării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activităţii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altele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decît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destinate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extracţiei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mineralelor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utile,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sînt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indiferent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tipul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proprietate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forma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organizare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326.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este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contabilă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exploatate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327.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Cota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Cota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stabileşte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mărime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0,2% din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contabilă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328.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Modul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calculare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achitare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endParaRPr lang="ru-RU" sz="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Taxa se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plătitori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sine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stătător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fiecare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trimestru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separat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pe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parcursul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întregii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perioade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exploatare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329.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Înlesniri</a:t>
          </a:r>
          <a:endParaRPr lang="ru-RU" sz="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scutesc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întreprinderile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cadrul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sistemului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penitenciar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întreprinderile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reprezintă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ştiinţifică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culturală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educaţională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deosebită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lista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cărora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aprobă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Guvern</a:t>
          </a:r>
          <a:r>
            <a:rPr lang="en-US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682196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o-RO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</a:t>
          </a:r>
          <a:r>
            <a:rPr lang="en-US" sz="16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(4), </a:t>
          </a:r>
          <a:r>
            <a:rPr lang="en-US" sz="16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16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16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introduc</a:t>
          </a:r>
          <a:r>
            <a:rPr lang="en-US" sz="16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16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înregistrate</a:t>
          </a:r>
          <a:r>
            <a:rPr lang="en-US" sz="1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calitate</a:t>
          </a:r>
          <a:r>
            <a:rPr lang="en-US" sz="1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6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„;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o-RO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sz="16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rticolul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16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completează</a:t>
          </a:r>
          <a:r>
            <a:rPr lang="en-US" sz="16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16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(4</a:t>
          </a:r>
          <a:r>
            <a:rPr lang="en-US" sz="1600" i="1" kern="12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cu </a:t>
          </a:r>
          <a:r>
            <a:rPr lang="en-US" sz="16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1600" i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"(4</a:t>
          </a:r>
          <a:r>
            <a:rPr lang="en-US" sz="1600" kern="12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nu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existente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/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dobândite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data de 31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bugetele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conform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amplasării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obiectelor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nu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data de 25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martie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."</a:t>
          </a:r>
          <a:endParaRPr lang="ru-RU" sz="1600" b="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Taxa </a:t>
          </a:r>
          <a:r>
            <a:rPr lang="en-US" sz="12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folosirea</a:t>
          </a:r>
          <a:r>
            <a:rPr lang="en-US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subsolului</a:t>
          </a:r>
          <a:endParaRPr lang="en-US" sz="1200" b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311.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sunt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beneficiarii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subsolului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folosesc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subsolul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312.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endParaRPr lang="ru-RU" sz="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îl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constituie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spaţiile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folosite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scopul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obiectivelor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precum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exploatate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constituie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a)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contractuală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deviz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lucrărilor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obiectivelor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b)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contabilă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313.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Cota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endParaRPr lang="ru-RU" sz="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Cota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stabileşte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mărime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de:</a:t>
          </a:r>
          <a:endParaRPr lang="ru-RU" sz="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a) 3% din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contractuală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deviz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lucrărilor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obiectivelor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b) 0,2% din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contabilă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314.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Modul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calculare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achitare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endParaRPr lang="ru-RU" sz="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obiectivelor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taxa se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subiectul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sine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stătător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pornind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la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contractuală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deviz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lucrărilor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obiectivelor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cota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corespunzătoare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Taxa se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iniţierea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lucrărilor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exploatării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taxa se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subiectul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sine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stătător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trimestrial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pornind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la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contabilă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cota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corespunzătoare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(3)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exploatării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taxa se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subiectul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pornind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la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contabilă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conform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situaţiei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1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ianuarie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construcţiilor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subterane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dobândite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subiectul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cursul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pornind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la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contabilă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data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dobândirii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acestora</a:t>
          </a:r>
          <a:r>
            <a:rPr lang="en-US" sz="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."</a:t>
          </a:r>
          <a:endParaRPr lang="ru-RU" sz="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Anexa</a:t>
          </a:r>
          <a:r>
            <a:rPr lang="ro-RO" sz="5000" b="1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nr.3 la titlul VIII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Tabela cu </a:t>
          </a:r>
          <a:r>
            <a:rPr lang="ro-RO" sz="1800" b="0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Cotele taxelor pentru lemnul eliberat pe picior</a:t>
          </a:r>
          <a:r>
            <a:rPr lang="en-US" sz="1800" b="0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o-RO" sz="1800" b="0" kern="1200" baseline="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o-RO" sz="1800" b="0" kern="1200" baseline="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lemnul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foc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coroană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cuantumul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constituie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40 la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sută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nuiele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crăci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ramuri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20 la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sută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taxa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lemnul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foc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speciile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respective.</a:t>
          </a:r>
          <a:endParaRPr lang="ru-RU" sz="1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lemnul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cioturi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rădăcini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defrişate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destinate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folosirii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combustibil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foc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cuantumul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constituie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20 la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sută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taxa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stabilită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lemnul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foc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speciile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respective.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endParaRPr lang="ru-RU" sz="18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Anexa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nr.3 la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titlul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VIII 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0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abrogă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i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Începînd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perioada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2021,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subiecții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resursele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naturale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Darea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seamă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resursele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naturale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Forma TRN 21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aprobată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Ordinul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SFS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376 din  27.07.2020.</a:t>
          </a:r>
          <a:endParaRPr lang="en-US" sz="2000" b="0" i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4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sz="42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rticolul</a:t>
          </a:r>
          <a:r>
            <a:rPr lang="en-US" sz="4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336. No</a:t>
          </a:r>
          <a:r>
            <a:rPr lang="ro-RO" sz="4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ț</a:t>
          </a:r>
          <a:r>
            <a:rPr lang="en-US" sz="42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</a:t>
          </a:r>
          <a:r>
            <a:rPr lang="en-US" sz="4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2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generale</a:t>
          </a:r>
          <a:endParaRPr lang="ru-RU" sz="4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just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10) </a:t>
          </a:r>
          <a:r>
            <a:rPr lang="en-US" sz="23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Motocicletă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autovehicul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două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roţi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cu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fără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ataş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avînd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o capacitate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cilindrică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motorului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mare de 50 cm</a:t>
          </a:r>
          <a:r>
            <a:rPr lang="en-US" sz="2300" kern="12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precum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autovehicul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trei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roţi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simetrice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faţă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axa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longitudinală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motocar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avînd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capacitatea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cilindrică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motorului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mare de 50 cm</a:t>
          </a:r>
          <a:r>
            <a:rPr lang="en-US" sz="2300" kern="12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masa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echipată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3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mică</a:t>
          </a: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400 kg.</a:t>
          </a:r>
          <a:r>
            <a:rPr lang="ru-RU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336 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0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completează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punctul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10</a:t>
          </a:r>
          <a:r>
            <a:rPr lang="en-US" sz="2000" i="1" kern="12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cu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2000" i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"10</a:t>
          </a:r>
          <a:r>
            <a:rPr lang="en-US" sz="2000" kern="12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Moped,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scuter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motoretă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autovehicul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două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trei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roţi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cărui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viteză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maximă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construcţie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este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mare de 25 km/h,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dar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depăşeşte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45 km/h, care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este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echipat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un motor cu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ardere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internă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cu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aprindere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scânteie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cu o capacitate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cilindrică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depăşeşte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50 cm</a:t>
          </a:r>
          <a:r>
            <a:rPr lang="en-US" sz="2000" kern="12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cărui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masă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depăşeşte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350 kg."</a:t>
          </a:r>
          <a:endParaRPr lang="en-US" sz="2000" b="0" i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sz="36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rticolul</a:t>
          </a:r>
          <a:r>
            <a:rPr lang="en-US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33</a:t>
          </a:r>
          <a:r>
            <a:rPr lang="ro-RO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</a:t>
          </a:r>
          <a:r>
            <a:rPr lang="en-US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o-RO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Obiectul impunerii</a:t>
          </a:r>
          <a:endParaRPr lang="ru-RU" sz="3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just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sînt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autovehiculele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înmatriculate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permanent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temporar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Republica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Moldova: </a:t>
          </a:r>
          <a:r>
            <a:rPr lang="en-US" sz="19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motociclete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autoturisme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autocamioane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autovehicule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utilizări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speciale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şasiu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autoturism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microbuz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autovehicule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utilizări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speciale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şasiu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autocamion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autoremorchere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remorci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semiremorci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microbuze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autobuze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tractoare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orice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alte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autovehicule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19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autopropulsie</a:t>
          </a:r>
          <a:r>
            <a:rPr lang="en-US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  <a:p>
          <a:pPr lvl="0" algn="just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338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(1),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cuvântul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motociclete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introduce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 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mopede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scutere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motorete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".</a:t>
          </a:r>
          <a:endParaRPr lang="en-US" sz="2000" b="0" i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sz="3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rticolul</a:t>
          </a:r>
          <a:r>
            <a:rPr lang="en-US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</a:t>
          </a:r>
          <a:r>
            <a:rPr lang="ro-RO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56</a:t>
          </a:r>
          <a:r>
            <a:rPr lang="en-US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ro-RO" sz="3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Modul de calculare și de achitare a taxei</a:t>
          </a:r>
          <a:endParaRPr lang="ru-RU" sz="3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o-RO" sz="16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(1) Taxa se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organul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abilitat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centrale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înmulţirea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</a:t>
          </a:r>
          <a:r>
            <a:rPr lang="ro-RO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...</a:t>
          </a:r>
          <a:endParaRPr lang="ru-RU" sz="16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(3)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Organul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abilitat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centrale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eliberează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actele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necesare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efectuarea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lucrărilor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doar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prezentarea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copiei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documentului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confirmă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achitarea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o-RO" sz="16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(5)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Organul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abilitat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centrale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prezintă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Stat,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trimestrial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pînă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data de 25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lunii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imediat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următoare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trimestrului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o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informaţie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privind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calculate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356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alineatele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(1), (3)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(5),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20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organul</a:t>
          </a:r>
          <a:r>
            <a:rPr lang="en-US" sz="20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abilitat</a:t>
          </a:r>
          <a:r>
            <a:rPr lang="en-US" sz="20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20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0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0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centrale</a:t>
          </a:r>
          <a:r>
            <a:rPr lang="en-US" sz="20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0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introduc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cuvintele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20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</a:t>
          </a:r>
          <a:r>
            <a:rPr lang="en-US" sz="20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administraţia</a:t>
          </a:r>
          <a:r>
            <a:rPr lang="en-US" sz="20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căruia</a:t>
          </a:r>
          <a:r>
            <a:rPr lang="en-US" sz="20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20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află</a:t>
          </a:r>
          <a:r>
            <a:rPr lang="en-US" sz="20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drumurile</a:t>
          </a:r>
          <a:r>
            <a:rPr lang="en-US" sz="20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".</a:t>
          </a:r>
          <a:endParaRPr lang="en-US" sz="2000" b="0" i="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Anexa nr.1 a Titlului IX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Tabela cu taxele pentru folosirea drumurilor de către autovehiculelor înmatriculate în Republica Moldova</a:t>
          </a:r>
          <a:endParaRPr lang="ru-RU" sz="20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</a:t>
          </a:r>
          <a:r>
            <a:rPr lang="ro-RO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83</a:t>
          </a:r>
          <a:r>
            <a:rPr lang="en-US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36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Scutirea</a:t>
          </a:r>
          <a:r>
            <a:rPr lang="en-US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36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</a:t>
          </a:r>
          <a:endParaRPr lang="ru-RU" sz="3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(2)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Categoriile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indicate la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.(1)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lit.h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)–l)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beneficiază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scutire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plata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obiectele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destinaţie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locativă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unde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acestea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-au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înregistrat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domiciliul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lipsa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−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reşedinţa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limita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valorii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costului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autoritatea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precum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neevaluate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organele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cadastrale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teritoriale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care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sînt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ocupate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locuinţe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loturile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pămînt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pe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lîngă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casă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atribuite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autorităţile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ca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loturi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pămînt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pe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lîngă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casă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distribuite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extravilan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cauza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insuficienţei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intravilan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r>
            <a:rPr lang="en-US" sz="1600" u="none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6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p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oziţia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coloana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rândul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1,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cuvântul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Motocicletă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introduce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 , moped,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scuter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motoretă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".</a:t>
          </a:r>
          <a:endParaRPr lang="en-US" sz="2000" b="0" i="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4. Dispoziții finale și tranzitorii</a:t>
          </a:r>
          <a:endParaRPr lang="ru-RU" sz="3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(4)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concrete ale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stabilesc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anual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reprezentative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la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aprobarea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bugetelor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respective,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limitele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limitele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maxime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specificate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anexele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nr.1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nr.2 la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lege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însă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mici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decît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50% din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maximă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lineatul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(4) 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0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completează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, cu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excepţia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stabilite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aferent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reglementate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anexa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nr.2 pct.2„</a:t>
          </a:r>
          <a:r>
            <a:rPr lang="ro-RO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2000" b="0" i="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4. Dispoziții finale și tranzitorii</a:t>
          </a:r>
          <a:endParaRPr lang="ru-RU" sz="3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(7)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determină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înmulţirea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concrete a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numărul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grad-hectare, hectare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suprafaţa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terenului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aparţine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se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cum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urmează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14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a)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cu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excepţia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gospodăriilor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ţărăneşti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(de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fermier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</a:t>
          </a:r>
          <a:r>
            <a:rPr lang="en-US" sz="1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1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sine </a:t>
          </a:r>
          <a:r>
            <a:rPr lang="en-US" sz="1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stătător</a:t>
          </a:r>
          <a:r>
            <a:rPr lang="en-US" sz="1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suma</a:t>
          </a:r>
          <a:r>
            <a:rPr lang="en-US" sz="1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anuală</a:t>
          </a:r>
          <a:r>
            <a:rPr lang="en-US" sz="1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1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pînă</a:t>
          </a:r>
          <a:r>
            <a:rPr lang="en-US" sz="1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25 </a:t>
          </a:r>
          <a:r>
            <a:rPr lang="en-US" sz="1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1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1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 </a:t>
          </a:r>
          <a:r>
            <a:rPr lang="en-US" sz="1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prezintă</a:t>
          </a:r>
          <a:r>
            <a:rPr lang="en-US" sz="1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Serviciului</a:t>
          </a:r>
          <a:r>
            <a:rPr lang="en-US" sz="1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Stat </a:t>
          </a:r>
          <a:r>
            <a:rPr lang="en-US" sz="1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calculul</a:t>
          </a:r>
          <a:r>
            <a:rPr lang="en-US" sz="1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terenurile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dobîndite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25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perioadei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fiscale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respective,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calculul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menţionat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prezintă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tîrziu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25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martie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Calculul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prezintă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utilizînd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mod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obligatoriu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metode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automatizate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raportare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electronică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condiţiile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stipulate la art.187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.(2</a:t>
          </a:r>
          <a:r>
            <a:rPr lang="en-US" sz="1400" kern="12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din </a:t>
          </a:r>
          <a:r>
            <a:rPr lang="en-US" sz="1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Codul</a:t>
          </a:r>
          <a:r>
            <a:rPr lang="en-US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litera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a),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calculează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sine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stătător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anuală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25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prezintă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Stat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0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20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prezintă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Stat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anuală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data de 25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curs„</a:t>
          </a:r>
          <a:r>
            <a:rPr lang="ro-RO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2000" b="0" i="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4. Dispoziții finale și tranzitorii</a:t>
          </a:r>
          <a:endParaRPr lang="ru-RU" sz="3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b)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altele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decît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specificate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lit.a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precum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gospodăriile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ţărăneşti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fermier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calcularea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anuale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întocmirea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avizelor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conform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instrucţiunii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aprobate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Guvern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serviciile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colectare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impozitelor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ale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primăriilor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Avizele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înmînează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subiecţilor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tîrziu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15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dobîndite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25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 –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tîrziu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pînă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1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februarie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ro-RO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6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litera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b),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"25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20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20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"31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„</a:t>
          </a:r>
          <a:r>
            <a:rPr lang="ro-RO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2000" b="0" i="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4. Dispoziții finale și tranzitorii</a:t>
          </a:r>
          <a:endParaRPr lang="ru-RU" sz="3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c)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specificate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lit.a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b) din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prezentul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local, conform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amplasare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nu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data de 25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curent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achitării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integrale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data de 30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respectiv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beneficiază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dreptul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o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reducere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15%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urmează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fi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achitat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Avizele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înmânate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subiecţilor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se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întocmesc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ţinându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-se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drept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dobândite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data de 25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achitarea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data de 25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martie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ro-RO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6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itera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c)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avea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următorul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cuprins</a:t>
          </a:r>
          <a:r>
            <a:rPr lang="en-US" sz="20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2000" i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"c)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specificate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lit.b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din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prezentul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funciar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local, conform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amplasare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nu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data de 30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curent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dobândite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data de 31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achitarea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data de 25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martie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;"</a:t>
          </a:r>
          <a:endParaRPr lang="en-US" sz="2000" b="0" i="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4. Dispoziții finale și tranzitorii</a:t>
          </a:r>
          <a:endParaRPr lang="ru-RU" sz="3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b)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nu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calcularea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anuale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perfectarea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avizelor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conform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instrucţiunii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aprobate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Guvern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de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serviciile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colectare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impozitelor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ale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primăriilor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Avizele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înmânează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subiecţilor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15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curs.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menţionate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conform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locului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amplasare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la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bugetele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locale, conform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amplasării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obiectelor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nu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25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curent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iar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achitării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integrale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data de 30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respectiv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aceste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beneficiază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dreptul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o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reducere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15% a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urmează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fi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achitat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Avizele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înmânate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subiecţilor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se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întocmesc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ţinându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-se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drept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dobândite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25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achitarea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efectuează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nu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25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martie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dobândite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25 </a:t>
          </a:r>
          <a:r>
            <a:rPr lang="en-US" sz="12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avizele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înmânează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subiecţilor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1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februarie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</a:t>
          </a:r>
          <a:r>
            <a:rPr lang="en-US" sz="1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ro-RO" sz="1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2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</a:t>
          </a: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ă</a:t>
          </a:r>
          <a:r>
            <a:rPr lang="en-US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rile </a:t>
          </a:r>
          <a:r>
            <a:rPr lang="en-US" sz="50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 </a:t>
          </a:r>
          <a:r>
            <a:rPr lang="en-US" sz="16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(2), </a:t>
          </a:r>
          <a:r>
            <a:rPr lang="en-US" sz="16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6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"care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sunt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ocupate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locuinţe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loturile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pământ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pe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lângă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casă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atribuite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autorităţile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ca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loturi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pământ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pe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lângă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casă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distribuite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extravilan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cauza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insuficienţei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intravilan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)" </a:t>
          </a:r>
          <a:r>
            <a:rPr lang="en-US" sz="16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16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16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16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care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sunt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ocupate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locuinţe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constituie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domiciliul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persoanei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lipsa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domiciliului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reşedinţa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loturile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pământ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pe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lângă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domiciliul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persoanei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lipsa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domiciliului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reşedinţa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(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terenurile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atribuite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autorităţile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administraţiei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publice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ca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loturi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pământ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pe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lângă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domiciliul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persoanei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lipsa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domiciliului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reşedinţa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distribuite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extravilan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cauza</a:t>
          </a:r>
          <a:r>
            <a:rPr lang="ro-RO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insuficienţei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terenuri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6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intravilan</a:t>
          </a:r>
          <a:r>
            <a:rPr lang="en-US" sz="16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)".</a:t>
          </a:r>
          <a:endParaRPr lang="ru-RU" sz="3200" i="1" u="sng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8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 </a:t>
          </a:r>
          <a:r>
            <a:rPr lang="en-US" sz="1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alineatul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(9) </a:t>
          </a:r>
          <a:r>
            <a:rPr lang="en-US" sz="1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litera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b), </a:t>
          </a:r>
          <a:r>
            <a:rPr lang="en-US" sz="1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"25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curent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achitării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integrale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data de 30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respectiv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beneficiază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dreptul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o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reducere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15% 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urmează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fi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achitat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Avizele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înmânate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subiecţilor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se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întocmesc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ţinându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-se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drept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</a:t>
          </a:r>
          <a:r>
            <a:rPr lang="en-US" sz="1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18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1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1800" b="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800" b="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r>
            <a:rPr lang="en-US" sz="1800" b="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30 </a:t>
          </a:r>
          <a:r>
            <a:rPr lang="en-US" sz="1800" b="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sz="1800" b="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b="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1800" b="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respectiv</a:t>
          </a:r>
          <a:r>
            <a:rPr lang="en-US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", </a:t>
          </a:r>
          <a:r>
            <a:rPr lang="en-US" sz="18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iar</a:t>
          </a:r>
          <a:r>
            <a:rPr lang="en-US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"25 </a:t>
          </a:r>
          <a:r>
            <a:rPr lang="en-US" sz="18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 – </a:t>
          </a:r>
          <a:r>
            <a:rPr lang="en-US" sz="1800" b="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cu </a:t>
          </a:r>
          <a:r>
            <a:rPr lang="en-US" sz="1800" b="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800" b="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"31 </a:t>
          </a:r>
          <a:r>
            <a:rPr lang="en-US" sz="1800" b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mai</a:t>
          </a:r>
          <a:r>
            <a:rPr lang="en-US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", </a:t>
          </a:r>
          <a:r>
            <a:rPr lang="en-US" sz="1800" b="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b="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ambele</a:t>
          </a:r>
          <a:r>
            <a:rPr lang="en-US" sz="1800" b="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cazuri</a:t>
          </a:r>
          <a:r>
            <a:rPr lang="ro-RO" sz="1800" b="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800" b="0" i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8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3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4. Dispoziții finale și tranzitorii</a:t>
          </a:r>
          <a:endParaRPr lang="ru-RU" sz="3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</a:t>
          </a:r>
          <a:r>
            <a:rPr lang="en-US" sz="1800" kern="12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Prin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derogare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la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prevederile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art.282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.(2) din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Codul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fiscal,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2007,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contribuabilii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oraşe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municipii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inclusiv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localităţile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aflate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componenţa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acestora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cu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excepţia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satelor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comunelor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), –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destinaţie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locativă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apartamente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case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locuit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individuale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–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beneficia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dreptul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reducerea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specificată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alin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.(2) din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menţionat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achitării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sumei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integrale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acestui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pînă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15 august 2007.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8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</a:t>
          </a:r>
          <a:r>
            <a:rPr lang="ru-RU" sz="1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lineatul</a:t>
          </a:r>
          <a:r>
            <a:rPr lang="ru-RU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(11</a:t>
          </a:r>
          <a:r>
            <a:rPr lang="ru-RU" sz="1800" i="1" kern="12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ru-RU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</a:t>
          </a:r>
          <a:r>
            <a:rPr lang="ru-RU" sz="18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</a:t>
          </a:r>
          <a:r>
            <a:rPr lang="ru-RU" sz="1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abrogă</a:t>
          </a:r>
          <a:r>
            <a:rPr lang="ru-RU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en-US" sz="1800" b="0" i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8422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8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Anexa nr.2 la Legea 1056/2000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Subiecţii</a:t>
          </a:r>
          <a:r>
            <a:rPr lang="en-US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1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obiectele</a:t>
          </a:r>
          <a:r>
            <a:rPr lang="en-US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21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baza</a:t>
          </a:r>
          <a:r>
            <a:rPr lang="en-US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impozabilă</a:t>
          </a:r>
          <a:r>
            <a:rPr lang="en-US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21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costul</a:t>
          </a:r>
          <a:r>
            <a:rPr lang="en-US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r>
            <a:rPr lang="ro-RO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cotele</a:t>
          </a:r>
          <a:r>
            <a:rPr lang="en-US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maxime</a:t>
          </a:r>
          <a:r>
            <a:rPr lang="en-US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ale </a:t>
          </a:r>
          <a:r>
            <a:rPr lang="en-US" sz="21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21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endParaRPr lang="ru-RU" sz="21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2.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destinaţie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locativă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apartamente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case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locuit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individuale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din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localităţile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rurale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se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stabileşte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cum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urmează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:</a:t>
          </a:r>
          <a:endParaRPr lang="ru-RU" sz="1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juridice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1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0,1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sută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valoarea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contabilă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pe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perioada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fiscală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1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altele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decît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specificate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prima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liniuţă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</a:t>
          </a:r>
          <a:r>
            <a:rPr lang="en-US" sz="18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0,1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sută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din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costul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8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396044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5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Modificările efectuate</a:t>
          </a:r>
          <a:endParaRPr lang="ru-RU" sz="5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3960440" cy="1708422"/>
      </dsp:txXfrm>
    </dsp:sp>
    <dsp:sp modelId="{5F8C2A23-7085-4B0E-B935-77A6DC372A92}">
      <dsp:nvSpPr>
        <dsp:cNvPr id="0" name=""/>
        <dsp:cNvSpPr/>
      </dsp:nvSpPr>
      <dsp:spPr>
        <a:xfrm>
          <a:off x="0" y="1707597"/>
          <a:ext cx="396044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În p</a:t>
          </a:r>
          <a:r>
            <a:rPr lang="en-US" sz="1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unctul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2, </a:t>
          </a:r>
          <a:r>
            <a:rPr lang="en-US" sz="1800" b="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800" b="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"0,1" </a:t>
          </a:r>
          <a:r>
            <a:rPr lang="en-US" sz="18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 </a:t>
          </a:r>
          <a:r>
            <a:rPr lang="en-US" sz="1800" b="1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substituie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1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ambele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cazuri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cu </a:t>
          </a:r>
          <a:r>
            <a:rPr lang="en-US" sz="1800" i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textul</a:t>
          </a:r>
          <a:r>
            <a:rPr lang="en-US" sz="18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"0,05–0,4".</a:t>
          </a:r>
          <a:endParaRPr lang="en-US" sz="1800" b="0" i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07597"/>
        <a:ext cx="396044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396044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FDB74-3B87-46BF-B0B1-D16F8CEF026B}">
      <dsp:nvSpPr>
        <dsp:cNvPr id="0" name=""/>
        <dsp:cNvSpPr/>
      </dsp:nvSpPr>
      <dsp:spPr>
        <a:xfrm>
          <a:off x="0" y="0"/>
          <a:ext cx="4104010" cy="17084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4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Articolul 286. Avizul de plată</a:t>
          </a:r>
          <a:endParaRPr lang="ru-RU" sz="4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4104010" cy="1708422"/>
      </dsp:txXfrm>
    </dsp:sp>
    <dsp:sp modelId="{5F8C2A23-7085-4B0E-B935-77A6DC372A92}">
      <dsp:nvSpPr>
        <dsp:cNvPr id="0" name=""/>
        <dsp:cNvSpPr/>
      </dsp:nvSpPr>
      <dsp:spPr>
        <a:xfrm>
          <a:off x="0" y="1708422"/>
          <a:ext cx="4104010" cy="358768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Avizul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plată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calculat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pentru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persoanelor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fizice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care nu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desfăşoară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activitate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întreprinzător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este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expediat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fiecărui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subiect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al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impunerii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către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serviciul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de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colectare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impozitelor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şi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taxelor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locale al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primăriei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târziu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până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15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iunie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curs,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iar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cazul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bunurilor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imobiliare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dobîndite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după</a:t>
          </a:r>
          <a:r>
            <a:rPr lang="en-US" sz="2000" u="sng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25 </a:t>
          </a:r>
          <a:r>
            <a:rPr lang="en-US" sz="2000" u="sng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septembrie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în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curs –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cel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tîrziu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pînă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la 1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februarie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a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următor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anului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fiscal de </a:t>
          </a:r>
          <a:r>
            <a:rPr lang="en-US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gestiune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</a:p>
      </dsp:txBody>
      <dsp:txXfrm>
        <a:off x="0" y="1708422"/>
        <a:ext cx="4104010" cy="3587686"/>
      </dsp:txXfrm>
    </dsp:sp>
    <dsp:sp modelId="{9F5AB5AF-A49A-46F4-AF5A-EF1B531C4C16}">
      <dsp:nvSpPr>
        <dsp:cNvPr id="0" name=""/>
        <dsp:cNvSpPr/>
      </dsp:nvSpPr>
      <dsp:spPr>
        <a:xfrm>
          <a:off x="0" y="5296109"/>
          <a:ext cx="4104010" cy="39863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0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7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0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890665" cy="490364"/>
          </a:xfrm>
          <a:prstGeom prst="rect">
            <a:avLst/>
          </a:prstGeom>
        </p:spPr>
        <p:txBody>
          <a:bodyPr vert="horz" lIns="90179" tIns="45090" rIns="90179" bIns="4509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6866" y="3"/>
            <a:ext cx="2890665" cy="490364"/>
          </a:xfrm>
          <a:prstGeom prst="rect">
            <a:avLst/>
          </a:prstGeom>
        </p:spPr>
        <p:txBody>
          <a:bodyPr vert="horz" lIns="90179" tIns="45090" rIns="90179" bIns="45090" rtlCol="0"/>
          <a:lstStyle>
            <a:lvl1pPr algn="r">
              <a:defRPr sz="1200"/>
            </a:lvl1pPr>
          </a:lstStyle>
          <a:p>
            <a:fld id="{6F6B6A2F-6D07-4625-A82B-46757E9AFC84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285465"/>
            <a:ext cx="2890665" cy="490364"/>
          </a:xfrm>
          <a:prstGeom prst="rect">
            <a:avLst/>
          </a:prstGeom>
        </p:spPr>
        <p:txBody>
          <a:bodyPr vert="horz" lIns="90179" tIns="45090" rIns="90179" bIns="4509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6866" y="9285465"/>
            <a:ext cx="2890665" cy="490364"/>
          </a:xfrm>
          <a:prstGeom prst="rect">
            <a:avLst/>
          </a:prstGeom>
        </p:spPr>
        <p:txBody>
          <a:bodyPr vert="horz" lIns="90179" tIns="45090" rIns="90179" bIns="45090" rtlCol="0" anchor="b"/>
          <a:lstStyle>
            <a:lvl1pPr algn="r">
              <a:defRPr sz="1200"/>
            </a:lvl1pPr>
          </a:lstStyle>
          <a:p>
            <a:fld id="{2FC23A3D-B8A9-4427-8447-5AC1499A96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2106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890665" cy="490364"/>
          </a:xfrm>
          <a:prstGeom prst="rect">
            <a:avLst/>
          </a:prstGeom>
        </p:spPr>
        <p:txBody>
          <a:bodyPr vert="horz" lIns="90179" tIns="45090" rIns="90179" bIns="4509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6866" y="3"/>
            <a:ext cx="2890665" cy="490364"/>
          </a:xfrm>
          <a:prstGeom prst="rect">
            <a:avLst/>
          </a:prstGeom>
        </p:spPr>
        <p:txBody>
          <a:bodyPr vert="horz" lIns="90179" tIns="45090" rIns="90179" bIns="45090" rtlCol="0"/>
          <a:lstStyle>
            <a:lvl1pPr algn="r">
              <a:defRPr sz="1200"/>
            </a:lvl1pPr>
          </a:lstStyle>
          <a:p>
            <a:fld id="{65A07024-C89B-43E5-9F3C-2262B77BFAC4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36650" y="1223963"/>
            <a:ext cx="4395788" cy="3298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179" tIns="45090" rIns="90179" bIns="4509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600" y="4704032"/>
            <a:ext cx="5335893" cy="3850606"/>
          </a:xfrm>
          <a:prstGeom prst="rect">
            <a:avLst/>
          </a:prstGeom>
        </p:spPr>
        <p:txBody>
          <a:bodyPr vert="horz" lIns="90179" tIns="45090" rIns="90179" bIns="4509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285465"/>
            <a:ext cx="2890665" cy="490364"/>
          </a:xfrm>
          <a:prstGeom prst="rect">
            <a:avLst/>
          </a:prstGeom>
        </p:spPr>
        <p:txBody>
          <a:bodyPr vert="horz" lIns="90179" tIns="45090" rIns="90179" bIns="4509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6866" y="9285465"/>
            <a:ext cx="2890665" cy="490364"/>
          </a:xfrm>
          <a:prstGeom prst="rect">
            <a:avLst/>
          </a:prstGeom>
        </p:spPr>
        <p:txBody>
          <a:bodyPr vert="horz" lIns="90179" tIns="45090" rIns="90179" bIns="45090" rtlCol="0" anchor="b"/>
          <a:lstStyle>
            <a:lvl1pPr algn="r">
              <a:defRPr sz="1200"/>
            </a:lvl1pPr>
          </a:lstStyle>
          <a:p>
            <a:fld id="{7A629CF6-3CC4-4C04-89BB-5FD6FD33A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246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5035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5050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0535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1332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12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8073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7676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0269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2791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8952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250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082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4555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9124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7662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639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6504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6062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5733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5148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2770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5637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1369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672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22307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825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53700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1918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7520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57276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59710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70204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34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85601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14372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63346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73551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99314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89775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51618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99940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29296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74981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886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44135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49564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043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6186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0448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3448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629CF6-3CC4-4C04-89BB-5FD6FD33A87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807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D655B-37FF-4431-A217-0C126E7C5B51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t>21.01.2021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224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8F9D3-1D5A-4DC9-B787-A813EAA1B098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t>21.01.2021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613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1212A-96BA-42A3-A482-8B286F2F40AF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t>21.01.2021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699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09E58-DF51-414C-A3E2-8E23BCCF934A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t>21.01.2021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923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87A07-D21C-4F16-A6FE-53070F5D899B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t>21.01.2021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961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44862-9F1A-4143-A39E-1CE45719B8AB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t>21.01.2021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94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4C790-70F6-43CF-8CA8-F94E8B0B12F9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t>21.01.2021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979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49AAC-0494-4026-855C-353438278A39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t>21.01.2021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061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0608A-D675-4F66-95A0-C15E454DDC54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t>21.01.2021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396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41089-199F-4EE2-9B00-0AD7E96D7B8C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t>21.01.2021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892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BA5EE-75F7-4766-AF8A-10E7390FB552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t>21.01.2021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043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D43B8-B80D-4980-AC0A-D7CB51E1DE7F}" type="datetime1">
              <a:rPr lang="ro-RO" smtClean="0">
                <a:solidFill>
                  <a:prstClr val="black">
                    <a:tint val="75000"/>
                  </a:prstClr>
                </a:solidFill>
              </a:rPr>
              <a:t>21.01.2021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>
                <a:solidFill>
                  <a:prstClr val="black">
                    <a:tint val="75000"/>
                  </a:prstClr>
                </a:solidFill>
              </a:rPr>
              <a:t>Impozitarea venitului persoanelor fizice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419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4.xm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12" Type="http://schemas.microsoft.com/office/2007/relationships/diagramDrawing" Target="../diagrams/drawing1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11" Type="http://schemas.openxmlformats.org/officeDocument/2006/relationships/diagramColors" Target="../diagrams/colors14.xml"/><Relationship Id="rId5" Type="http://schemas.openxmlformats.org/officeDocument/2006/relationships/diagramQuickStyle" Target="../diagrams/quickStyle13.xml"/><Relationship Id="rId10" Type="http://schemas.openxmlformats.org/officeDocument/2006/relationships/diagramQuickStyle" Target="../diagrams/quickStyle14.xml"/><Relationship Id="rId4" Type="http://schemas.openxmlformats.org/officeDocument/2006/relationships/diagramLayout" Target="../diagrams/layout13.xml"/><Relationship Id="rId9" Type="http://schemas.openxmlformats.org/officeDocument/2006/relationships/diagramLayout" Target="../diagrams/layout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6.xml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12" Type="http://schemas.microsoft.com/office/2007/relationships/diagramDrawing" Target="../diagrams/drawing1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11" Type="http://schemas.openxmlformats.org/officeDocument/2006/relationships/diagramColors" Target="../diagrams/colors16.xml"/><Relationship Id="rId5" Type="http://schemas.openxmlformats.org/officeDocument/2006/relationships/diagramQuickStyle" Target="../diagrams/quickStyle15.xml"/><Relationship Id="rId10" Type="http://schemas.openxmlformats.org/officeDocument/2006/relationships/diagramQuickStyle" Target="../diagrams/quickStyle16.xml"/><Relationship Id="rId4" Type="http://schemas.openxmlformats.org/officeDocument/2006/relationships/diagramLayout" Target="../diagrams/layout15.xml"/><Relationship Id="rId9" Type="http://schemas.openxmlformats.org/officeDocument/2006/relationships/diagramLayout" Target="../diagrams/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8.xml"/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12" Type="http://schemas.microsoft.com/office/2007/relationships/diagramDrawing" Target="../diagrams/drawing1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11" Type="http://schemas.openxmlformats.org/officeDocument/2006/relationships/diagramColors" Target="../diagrams/colors18.xml"/><Relationship Id="rId5" Type="http://schemas.openxmlformats.org/officeDocument/2006/relationships/diagramQuickStyle" Target="../diagrams/quickStyle17.xml"/><Relationship Id="rId10" Type="http://schemas.openxmlformats.org/officeDocument/2006/relationships/diagramQuickStyle" Target="../diagrams/quickStyle18.xml"/><Relationship Id="rId4" Type="http://schemas.openxmlformats.org/officeDocument/2006/relationships/diagramLayout" Target="../diagrams/layout17.xml"/><Relationship Id="rId9" Type="http://schemas.openxmlformats.org/officeDocument/2006/relationships/diagramLayout" Target="../diagrams/layout1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0.xml"/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12" Type="http://schemas.microsoft.com/office/2007/relationships/diagramDrawing" Target="../diagrams/drawing2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9.xml"/><Relationship Id="rId11" Type="http://schemas.openxmlformats.org/officeDocument/2006/relationships/diagramColors" Target="../diagrams/colors20.xml"/><Relationship Id="rId5" Type="http://schemas.openxmlformats.org/officeDocument/2006/relationships/diagramQuickStyle" Target="../diagrams/quickStyle19.xml"/><Relationship Id="rId10" Type="http://schemas.openxmlformats.org/officeDocument/2006/relationships/diagramQuickStyle" Target="../diagrams/quickStyle20.xml"/><Relationship Id="rId4" Type="http://schemas.openxmlformats.org/officeDocument/2006/relationships/diagramLayout" Target="../diagrams/layout19.xml"/><Relationship Id="rId9" Type="http://schemas.openxmlformats.org/officeDocument/2006/relationships/diagramLayout" Target="../diagrams/layout2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2.xml"/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12" Type="http://schemas.microsoft.com/office/2007/relationships/diagramDrawing" Target="../diagrams/drawing2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11" Type="http://schemas.openxmlformats.org/officeDocument/2006/relationships/diagramColors" Target="../diagrams/colors22.xml"/><Relationship Id="rId5" Type="http://schemas.openxmlformats.org/officeDocument/2006/relationships/diagramQuickStyle" Target="../diagrams/quickStyle21.xml"/><Relationship Id="rId10" Type="http://schemas.openxmlformats.org/officeDocument/2006/relationships/diagramQuickStyle" Target="../diagrams/quickStyle22.xml"/><Relationship Id="rId4" Type="http://schemas.openxmlformats.org/officeDocument/2006/relationships/diagramLayout" Target="../diagrams/layout21.xml"/><Relationship Id="rId9" Type="http://schemas.openxmlformats.org/officeDocument/2006/relationships/diagramLayout" Target="../diagrams/layout2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4.xml"/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12" Type="http://schemas.microsoft.com/office/2007/relationships/diagramDrawing" Target="../diagrams/drawing2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3.xml"/><Relationship Id="rId11" Type="http://schemas.openxmlformats.org/officeDocument/2006/relationships/diagramColors" Target="../diagrams/colors24.xml"/><Relationship Id="rId5" Type="http://schemas.openxmlformats.org/officeDocument/2006/relationships/diagramQuickStyle" Target="../diagrams/quickStyle23.xml"/><Relationship Id="rId10" Type="http://schemas.openxmlformats.org/officeDocument/2006/relationships/diagramQuickStyle" Target="../diagrams/quickStyle24.xml"/><Relationship Id="rId4" Type="http://schemas.openxmlformats.org/officeDocument/2006/relationships/diagramLayout" Target="../diagrams/layout23.xml"/><Relationship Id="rId9" Type="http://schemas.openxmlformats.org/officeDocument/2006/relationships/diagramLayout" Target="../diagrams/layout2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6.xml"/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12" Type="http://schemas.microsoft.com/office/2007/relationships/diagramDrawing" Target="../diagrams/drawing2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5.xml"/><Relationship Id="rId11" Type="http://schemas.openxmlformats.org/officeDocument/2006/relationships/diagramColors" Target="../diagrams/colors26.xml"/><Relationship Id="rId5" Type="http://schemas.openxmlformats.org/officeDocument/2006/relationships/diagramQuickStyle" Target="../diagrams/quickStyle25.xml"/><Relationship Id="rId10" Type="http://schemas.openxmlformats.org/officeDocument/2006/relationships/diagramQuickStyle" Target="../diagrams/quickStyle26.xml"/><Relationship Id="rId4" Type="http://schemas.openxmlformats.org/officeDocument/2006/relationships/diagramLayout" Target="../diagrams/layout25.xml"/><Relationship Id="rId9" Type="http://schemas.openxmlformats.org/officeDocument/2006/relationships/diagramLayout" Target="../diagrams/layout2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8.xml"/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12" Type="http://schemas.microsoft.com/office/2007/relationships/diagramDrawing" Target="../diagrams/drawing2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7.xml"/><Relationship Id="rId11" Type="http://schemas.openxmlformats.org/officeDocument/2006/relationships/diagramColors" Target="../diagrams/colors28.xml"/><Relationship Id="rId5" Type="http://schemas.openxmlformats.org/officeDocument/2006/relationships/diagramQuickStyle" Target="../diagrams/quickStyle27.xml"/><Relationship Id="rId10" Type="http://schemas.openxmlformats.org/officeDocument/2006/relationships/diagramQuickStyle" Target="../diagrams/quickStyle28.xml"/><Relationship Id="rId4" Type="http://schemas.openxmlformats.org/officeDocument/2006/relationships/diagramLayout" Target="../diagrams/layout27.xml"/><Relationship Id="rId9" Type="http://schemas.openxmlformats.org/officeDocument/2006/relationships/diagramLayout" Target="../diagrams/layout2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0.xml"/><Relationship Id="rId3" Type="http://schemas.openxmlformats.org/officeDocument/2006/relationships/diagramData" Target="../diagrams/data29.xml"/><Relationship Id="rId7" Type="http://schemas.microsoft.com/office/2007/relationships/diagramDrawing" Target="../diagrams/drawing29.xml"/><Relationship Id="rId12" Type="http://schemas.microsoft.com/office/2007/relationships/diagramDrawing" Target="../diagrams/drawing3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9.xml"/><Relationship Id="rId11" Type="http://schemas.openxmlformats.org/officeDocument/2006/relationships/diagramColors" Target="../diagrams/colors30.xml"/><Relationship Id="rId5" Type="http://schemas.openxmlformats.org/officeDocument/2006/relationships/diagramQuickStyle" Target="../diagrams/quickStyle29.xml"/><Relationship Id="rId10" Type="http://schemas.openxmlformats.org/officeDocument/2006/relationships/diagramQuickStyle" Target="../diagrams/quickStyle30.xml"/><Relationship Id="rId4" Type="http://schemas.openxmlformats.org/officeDocument/2006/relationships/diagramLayout" Target="../diagrams/layout29.xml"/><Relationship Id="rId9" Type="http://schemas.openxmlformats.org/officeDocument/2006/relationships/diagramLayout" Target="../diagrams/layout3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2.xml"/><Relationship Id="rId3" Type="http://schemas.openxmlformats.org/officeDocument/2006/relationships/diagramData" Target="../diagrams/data31.xml"/><Relationship Id="rId7" Type="http://schemas.microsoft.com/office/2007/relationships/diagramDrawing" Target="../diagrams/drawing31.xml"/><Relationship Id="rId12" Type="http://schemas.microsoft.com/office/2007/relationships/diagramDrawing" Target="../diagrams/drawing3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1.xml"/><Relationship Id="rId11" Type="http://schemas.openxmlformats.org/officeDocument/2006/relationships/diagramColors" Target="../diagrams/colors32.xml"/><Relationship Id="rId5" Type="http://schemas.openxmlformats.org/officeDocument/2006/relationships/diagramQuickStyle" Target="../diagrams/quickStyle31.xml"/><Relationship Id="rId10" Type="http://schemas.openxmlformats.org/officeDocument/2006/relationships/diagramQuickStyle" Target="../diagrams/quickStyle32.xml"/><Relationship Id="rId4" Type="http://schemas.openxmlformats.org/officeDocument/2006/relationships/diagramLayout" Target="../diagrams/layout31.xml"/><Relationship Id="rId9" Type="http://schemas.openxmlformats.org/officeDocument/2006/relationships/diagramLayout" Target="../diagrams/layout3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4.xml"/><Relationship Id="rId3" Type="http://schemas.openxmlformats.org/officeDocument/2006/relationships/diagramData" Target="../diagrams/data33.xml"/><Relationship Id="rId7" Type="http://schemas.microsoft.com/office/2007/relationships/diagramDrawing" Target="../diagrams/drawing33.xml"/><Relationship Id="rId12" Type="http://schemas.microsoft.com/office/2007/relationships/diagramDrawing" Target="../diagrams/drawing3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3.xml"/><Relationship Id="rId11" Type="http://schemas.openxmlformats.org/officeDocument/2006/relationships/diagramColors" Target="../diagrams/colors34.xml"/><Relationship Id="rId5" Type="http://schemas.openxmlformats.org/officeDocument/2006/relationships/diagramQuickStyle" Target="../diagrams/quickStyle33.xml"/><Relationship Id="rId10" Type="http://schemas.openxmlformats.org/officeDocument/2006/relationships/diagramQuickStyle" Target="../diagrams/quickStyle34.xml"/><Relationship Id="rId4" Type="http://schemas.openxmlformats.org/officeDocument/2006/relationships/diagramLayout" Target="../diagrams/layout33.xml"/><Relationship Id="rId9" Type="http://schemas.openxmlformats.org/officeDocument/2006/relationships/diagramLayout" Target="../diagrams/layout3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6.xml"/><Relationship Id="rId3" Type="http://schemas.openxmlformats.org/officeDocument/2006/relationships/diagramData" Target="../diagrams/data35.xml"/><Relationship Id="rId7" Type="http://schemas.microsoft.com/office/2007/relationships/diagramDrawing" Target="../diagrams/drawing35.xml"/><Relationship Id="rId12" Type="http://schemas.microsoft.com/office/2007/relationships/diagramDrawing" Target="../diagrams/drawing3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5.xml"/><Relationship Id="rId11" Type="http://schemas.openxmlformats.org/officeDocument/2006/relationships/diagramColors" Target="../diagrams/colors36.xml"/><Relationship Id="rId5" Type="http://schemas.openxmlformats.org/officeDocument/2006/relationships/diagramQuickStyle" Target="../diagrams/quickStyle35.xml"/><Relationship Id="rId10" Type="http://schemas.openxmlformats.org/officeDocument/2006/relationships/diagramQuickStyle" Target="../diagrams/quickStyle36.xml"/><Relationship Id="rId4" Type="http://schemas.openxmlformats.org/officeDocument/2006/relationships/diagramLayout" Target="../diagrams/layout35.xml"/><Relationship Id="rId9" Type="http://schemas.openxmlformats.org/officeDocument/2006/relationships/diagramLayout" Target="../diagrams/layout3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8.xml"/><Relationship Id="rId3" Type="http://schemas.openxmlformats.org/officeDocument/2006/relationships/diagramData" Target="../diagrams/data37.xml"/><Relationship Id="rId7" Type="http://schemas.microsoft.com/office/2007/relationships/diagramDrawing" Target="../diagrams/drawing37.xml"/><Relationship Id="rId12" Type="http://schemas.microsoft.com/office/2007/relationships/diagramDrawing" Target="../diagrams/drawing38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7.xml"/><Relationship Id="rId11" Type="http://schemas.openxmlformats.org/officeDocument/2006/relationships/diagramColors" Target="../diagrams/colors38.xml"/><Relationship Id="rId5" Type="http://schemas.openxmlformats.org/officeDocument/2006/relationships/diagramQuickStyle" Target="../diagrams/quickStyle37.xml"/><Relationship Id="rId10" Type="http://schemas.openxmlformats.org/officeDocument/2006/relationships/diagramQuickStyle" Target="../diagrams/quickStyle38.xml"/><Relationship Id="rId4" Type="http://schemas.openxmlformats.org/officeDocument/2006/relationships/diagramLayout" Target="../diagrams/layout37.xml"/><Relationship Id="rId9" Type="http://schemas.openxmlformats.org/officeDocument/2006/relationships/diagramLayout" Target="../diagrams/layout3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0.xml"/><Relationship Id="rId3" Type="http://schemas.openxmlformats.org/officeDocument/2006/relationships/diagramData" Target="../diagrams/data39.xml"/><Relationship Id="rId7" Type="http://schemas.microsoft.com/office/2007/relationships/diagramDrawing" Target="../diagrams/drawing39.xml"/><Relationship Id="rId12" Type="http://schemas.microsoft.com/office/2007/relationships/diagramDrawing" Target="../diagrams/drawing40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9.xml"/><Relationship Id="rId11" Type="http://schemas.openxmlformats.org/officeDocument/2006/relationships/diagramColors" Target="../diagrams/colors40.xml"/><Relationship Id="rId5" Type="http://schemas.openxmlformats.org/officeDocument/2006/relationships/diagramQuickStyle" Target="../diagrams/quickStyle39.xml"/><Relationship Id="rId10" Type="http://schemas.openxmlformats.org/officeDocument/2006/relationships/diagramQuickStyle" Target="../diagrams/quickStyle40.xml"/><Relationship Id="rId4" Type="http://schemas.openxmlformats.org/officeDocument/2006/relationships/diagramLayout" Target="../diagrams/layout39.xml"/><Relationship Id="rId9" Type="http://schemas.openxmlformats.org/officeDocument/2006/relationships/diagramLayout" Target="../diagrams/layout4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2.xml"/><Relationship Id="rId3" Type="http://schemas.openxmlformats.org/officeDocument/2006/relationships/diagramData" Target="../diagrams/data41.xml"/><Relationship Id="rId7" Type="http://schemas.microsoft.com/office/2007/relationships/diagramDrawing" Target="../diagrams/drawing41.xml"/><Relationship Id="rId12" Type="http://schemas.microsoft.com/office/2007/relationships/diagramDrawing" Target="../diagrams/drawing4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1.xml"/><Relationship Id="rId11" Type="http://schemas.openxmlformats.org/officeDocument/2006/relationships/diagramColors" Target="../diagrams/colors42.xml"/><Relationship Id="rId5" Type="http://schemas.openxmlformats.org/officeDocument/2006/relationships/diagramQuickStyle" Target="../diagrams/quickStyle41.xml"/><Relationship Id="rId10" Type="http://schemas.openxmlformats.org/officeDocument/2006/relationships/diagramQuickStyle" Target="../diagrams/quickStyle42.xml"/><Relationship Id="rId4" Type="http://schemas.openxmlformats.org/officeDocument/2006/relationships/diagramLayout" Target="../diagrams/layout41.xml"/><Relationship Id="rId9" Type="http://schemas.openxmlformats.org/officeDocument/2006/relationships/diagramLayout" Target="../diagrams/layout4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4.xml"/><Relationship Id="rId3" Type="http://schemas.openxmlformats.org/officeDocument/2006/relationships/diagramData" Target="../diagrams/data43.xml"/><Relationship Id="rId7" Type="http://schemas.microsoft.com/office/2007/relationships/diagramDrawing" Target="../diagrams/drawing43.xml"/><Relationship Id="rId12" Type="http://schemas.microsoft.com/office/2007/relationships/diagramDrawing" Target="../diagrams/drawing44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3.xml"/><Relationship Id="rId11" Type="http://schemas.openxmlformats.org/officeDocument/2006/relationships/diagramColors" Target="../diagrams/colors44.xml"/><Relationship Id="rId5" Type="http://schemas.openxmlformats.org/officeDocument/2006/relationships/diagramQuickStyle" Target="../diagrams/quickStyle43.xml"/><Relationship Id="rId10" Type="http://schemas.openxmlformats.org/officeDocument/2006/relationships/diagramQuickStyle" Target="../diagrams/quickStyle44.xml"/><Relationship Id="rId4" Type="http://schemas.openxmlformats.org/officeDocument/2006/relationships/diagramLayout" Target="../diagrams/layout43.xml"/><Relationship Id="rId9" Type="http://schemas.openxmlformats.org/officeDocument/2006/relationships/diagramLayout" Target="../diagrams/layout4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6.xml"/><Relationship Id="rId3" Type="http://schemas.openxmlformats.org/officeDocument/2006/relationships/diagramData" Target="../diagrams/data45.xml"/><Relationship Id="rId7" Type="http://schemas.microsoft.com/office/2007/relationships/diagramDrawing" Target="../diagrams/drawing45.xml"/><Relationship Id="rId12" Type="http://schemas.microsoft.com/office/2007/relationships/diagramDrawing" Target="../diagrams/drawing46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5.xml"/><Relationship Id="rId11" Type="http://schemas.openxmlformats.org/officeDocument/2006/relationships/diagramColors" Target="../diagrams/colors46.xml"/><Relationship Id="rId5" Type="http://schemas.openxmlformats.org/officeDocument/2006/relationships/diagramQuickStyle" Target="../diagrams/quickStyle45.xml"/><Relationship Id="rId10" Type="http://schemas.openxmlformats.org/officeDocument/2006/relationships/diagramQuickStyle" Target="../diagrams/quickStyle46.xml"/><Relationship Id="rId4" Type="http://schemas.openxmlformats.org/officeDocument/2006/relationships/diagramLayout" Target="../diagrams/layout45.xml"/><Relationship Id="rId9" Type="http://schemas.openxmlformats.org/officeDocument/2006/relationships/diagramLayout" Target="../diagrams/layout4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8.xml"/><Relationship Id="rId3" Type="http://schemas.openxmlformats.org/officeDocument/2006/relationships/diagramData" Target="../diagrams/data47.xml"/><Relationship Id="rId7" Type="http://schemas.microsoft.com/office/2007/relationships/diagramDrawing" Target="../diagrams/drawing47.xml"/><Relationship Id="rId12" Type="http://schemas.microsoft.com/office/2007/relationships/diagramDrawing" Target="../diagrams/drawing48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7.xml"/><Relationship Id="rId11" Type="http://schemas.openxmlformats.org/officeDocument/2006/relationships/diagramColors" Target="../diagrams/colors48.xml"/><Relationship Id="rId5" Type="http://schemas.openxmlformats.org/officeDocument/2006/relationships/diagramQuickStyle" Target="../diagrams/quickStyle47.xml"/><Relationship Id="rId10" Type="http://schemas.openxmlformats.org/officeDocument/2006/relationships/diagramQuickStyle" Target="../diagrams/quickStyle48.xml"/><Relationship Id="rId4" Type="http://schemas.openxmlformats.org/officeDocument/2006/relationships/diagramLayout" Target="../diagrams/layout47.xml"/><Relationship Id="rId9" Type="http://schemas.openxmlformats.org/officeDocument/2006/relationships/diagramLayout" Target="../diagrams/layout4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0.xml"/><Relationship Id="rId3" Type="http://schemas.openxmlformats.org/officeDocument/2006/relationships/diagramData" Target="../diagrams/data49.xml"/><Relationship Id="rId7" Type="http://schemas.microsoft.com/office/2007/relationships/diagramDrawing" Target="../diagrams/drawing49.xml"/><Relationship Id="rId12" Type="http://schemas.microsoft.com/office/2007/relationships/diagramDrawing" Target="../diagrams/drawing50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9.xml"/><Relationship Id="rId11" Type="http://schemas.openxmlformats.org/officeDocument/2006/relationships/diagramColors" Target="../diagrams/colors50.xml"/><Relationship Id="rId5" Type="http://schemas.openxmlformats.org/officeDocument/2006/relationships/diagramQuickStyle" Target="../diagrams/quickStyle49.xml"/><Relationship Id="rId10" Type="http://schemas.openxmlformats.org/officeDocument/2006/relationships/diagramQuickStyle" Target="../diagrams/quickStyle50.xml"/><Relationship Id="rId4" Type="http://schemas.openxmlformats.org/officeDocument/2006/relationships/diagramLayout" Target="../diagrams/layout49.xml"/><Relationship Id="rId9" Type="http://schemas.openxmlformats.org/officeDocument/2006/relationships/diagramLayout" Target="../diagrams/layout5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1.xml"/><Relationship Id="rId7" Type="http://schemas.microsoft.com/office/2007/relationships/diagramDrawing" Target="../diagrams/drawing5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1.xml"/><Relationship Id="rId5" Type="http://schemas.openxmlformats.org/officeDocument/2006/relationships/diagramQuickStyle" Target="../diagrams/quickStyle51.xml"/><Relationship Id="rId4" Type="http://schemas.openxmlformats.org/officeDocument/2006/relationships/diagramLayout" Target="../diagrams/layout5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2.xml"/><Relationship Id="rId7" Type="http://schemas.microsoft.com/office/2007/relationships/diagramDrawing" Target="../diagrams/drawing52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2.xml"/><Relationship Id="rId5" Type="http://schemas.openxmlformats.org/officeDocument/2006/relationships/diagramQuickStyle" Target="../diagrams/quickStyle52.xml"/><Relationship Id="rId4" Type="http://schemas.openxmlformats.org/officeDocument/2006/relationships/diagramLayout" Target="../diagrams/layout5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4.xml"/><Relationship Id="rId3" Type="http://schemas.openxmlformats.org/officeDocument/2006/relationships/diagramData" Target="../diagrams/data53.xml"/><Relationship Id="rId7" Type="http://schemas.microsoft.com/office/2007/relationships/diagramDrawing" Target="../diagrams/drawing53.xml"/><Relationship Id="rId12" Type="http://schemas.microsoft.com/office/2007/relationships/diagramDrawing" Target="../diagrams/drawing54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3.xml"/><Relationship Id="rId11" Type="http://schemas.openxmlformats.org/officeDocument/2006/relationships/diagramColors" Target="../diagrams/colors54.xml"/><Relationship Id="rId5" Type="http://schemas.openxmlformats.org/officeDocument/2006/relationships/diagramQuickStyle" Target="../diagrams/quickStyle53.xml"/><Relationship Id="rId10" Type="http://schemas.openxmlformats.org/officeDocument/2006/relationships/diagramQuickStyle" Target="../diagrams/quickStyle54.xml"/><Relationship Id="rId4" Type="http://schemas.openxmlformats.org/officeDocument/2006/relationships/diagramLayout" Target="../diagrams/layout53.xml"/><Relationship Id="rId9" Type="http://schemas.openxmlformats.org/officeDocument/2006/relationships/diagramLayout" Target="../diagrams/layout5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6.xml"/><Relationship Id="rId3" Type="http://schemas.openxmlformats.org/officeDocument/2006/relationships/diagramData" Target="../diagrams/data55.xml"/><Relationship Id="rId7" Type="http://schemas.microsoft.com/office/2007/relationships/diagramDrawing" Target="../diagrams/drawing55.xml"/><Relationship Id="rId12" Type="http://schemas.microsoft.com/office/2007/relationships/diagramDrawing" Target="../diagrams/drawing56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5.xml"/><Relationship Id="rId11" Type="http://schemas.openxmlformats.org/officeDocument/2006/relationships/diagramColors" Target="../diagrams/colors56.xml"/><Relationship Id="rId5" Type="http://schemas.openxmlformats.org/officeDocument/2006/relationships/diagramQuickStyle" Target="../diagrams/quickStyle55.xml"/><Relationship Id="rId10" Type="http://schemas.openxmlformats.org/officeDocument/2006/relationships/diagramQuickStyle" Target="../diagrams/quickStyle56.xml"/><Relationship Id="rId4" Type="http://schemas.openxmlformats.org/officeDocument/2006/relationships/diagramLayout" Target="../diagrams/layout55.xml"/><Relationship Id="rId9" Type="http://schemas.openxmlformats.org/officeDocument/2006/relationships/diagramLayout" Target="../diagrams/layout5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8.xml"/><Relationship Id="rId3" Type="http://schemas.openxmlformats.org/officeDocument/2006/relationships/diagramData" Target="../diagrams/data57.xml"/><Relationship Id="rId7" Type="http://schemas.microsoft.com/office/2007/relationships/diagramDrawing" Target="../diagrams/drawing57.xml"/><Relationship Id="rId12" Type="http://schemas.microsoft.com/office/2007/relationships/diagramDrawing" Target="../diagrams/drawing58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7.xml"/><Relationship Id="rId11" Type="http://schemas.openxmlformats.org/officeDocument/2006/relationships/diagramColors" Target="../diagrams/colors58.xml"/><Relationship Id="rId5" Type="http://schemas.openxmlformats.org/officeDocument/2006/relationships/diagramQuickStyle" Target="../diagrams/quickStyle57.xml"/><Relationship Id="rId10" Type="http://schemas.openxmlformats.org/officeDocument/2006/relationships/diagramQuickStyle" Target="../diagrams/quickStyle58.xml"/><Relationship Id="rId4" Type="http://schemas.openxmlformats.org/officeDocument/2006/relationships/diagramLayout" Target="../diagrams/layout57.xml"/><Relationship Id="rId9" Type="http://schemas.openxmlformats.org/officeDocument/2006/relationships/diagramLayout" Target="../diagrams/layout58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0.xml"/><Relationship Id="rId3" Type="http://schemas.openxmlformats.org/officeDocument/2006/relationships/diagramData" Target="../diagrams/data59.xml"/><Relationship Id="rId7" Type="http://schemas.microsoft.com/office/2007/relationships/diagramDrawing" Target="../diagrams/drawing59.xml"/><Relationship Id="rId12" Type="http://schemas.microsoft.com/office/2007/relationships/diagramDrawing" Target="../diagrams/drawing60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9.xml"/><Relationship Id="rId11" Type="http://schemas.openxmlformats.org/officeDocument/2006/relationships/diagramColors" Target="../diagrams/colors60.xml"/><Relationship Id="rId5" Type="http://schemas.openxmlformats.org/officeDocument/2006/relationships/diagramQuickStyle" Target="../diagrams/quickStyle59.xml"/><Relationship Id="rId10" Type="http://schemas.openxmlformats.org/officeDocument/2006/relationships/diagramQuickStyle" Target="../diagrams/quickStyle60.xml"/><Relationship Id="rId4" Type="http://schemas.openxmlformats.org/officeDocument/2006/relationships/diagramLayout" Target="../diagrams/layout59.xml"/><Relationship Id="rId9" Type="http://schemas.openxmlformats.org/officeDocument/2006/relationships/diagramLayout" Target="../diagrams/layout60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2.xml"/><Relationship Id="rId3" Type="http://schemas.openxmlformats.org/officeDocument/2006/relationships/diagramData" Target="../diagrams/data61.xml"/><Relationship Id="rId7" Type="http://schemas.microsoft.com/office/2007/relationships/diagramDrawing" Target="../diagrams/drawing61.xml"/><Relationship Id="rId12" Type="http://schemas.microsoft.com/office/2007/relationships/diagramDrawing" Target="../diagrams/drawing62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1.xml"/><Relationship Id="rId11" Type="http://schemas.openxmlformats.org/officeDocument/2006/relationships/diagramColors" Target="../diagrams/colors62.xml"/><Relationship Id="rId5" Type="http://schemas.openxmlformats.org/officeDocument/2006/relationships/diagramQuickStyle" Target="../diagrams/quickStyle61.xml"/><Relationship Id="rId10" Type="http://schemas.openxmlformats.org/officeDocument/2006/relationships/diagramQuickStyle" Target="../diagrams/quickStyle62.xml"/><Relationship Id="rId4" Type="http://schemas.openxmlformats.org/officeDocument/2006/relationships/diagramLayout" Target="../diagrams/layout61.xml"/><Relationship Id="rId9" Type="http://schemas.openxmlformats.org/officeDocument/2006/relationships/diagramLayout" Target="../diagrams/layout6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4.xml"/><Relationship Id="rId3" Type="http://schemas.openxmlformats.org/officeDocument/2006/relationships/diagramData" Target="../diagrams/data63.xml"/><Relationship Id="rId7" Type="http://schemas.microsoft.com/office/2007/relationships/diagramDrawing" Target="../diagrams/drawing63.xml"/><Relationship Id="rId12" Type="http://schemas.microsoft.com/office/2007/relationships/diagramDrawing" Target="../diagrams/drawing64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3.xml"/><Relationship Id="rId11" Type="http://schemas.openxmlformats.org/officeDocument/2006/relationships/diagramColors" Target="../diagrams/colors64.xml"/><Relationship Id="rId5" Type="http://schemas.openxmlformats.org/officeDocument/2006/relationships/diagramQuickStyle" Target="../diagrams/quickStyle63.xml"/><Relationship Id="rId10" Type="http://schemas.openxmlformats.org/officeDocument/2006/relationships/diagramQuickStyle" Target="../diagrams/quickStyle64.xml"/><Relationship Id="rId4" Type="http://schemas.openxmlformats.org/officeDocument/2006/relationships/diagramLayout" Target="../diagrams/layout63.xml"/><Relationship Id="rId9" Type="http://schemas.openxmlformats.org/officeDocument/2006/relationships/diagramLayout" Target="../diagrams/layout64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6.xml"/><Relationship Id="rId3" Type="http://schemas.openxmlformats.org/officeDocument/2006/relationships/diagramData" Target="../diagrams/data65.xml"/><Relationship Id="rId7" Type="http://schemas.microsoft.com/office/2007/relationships/diagramDrawing" Target="../diagrams/drawing65.xml"/><Relationship Id="rId12" Type="http://schemas.microsoft.com/office/2007/relationships/diagramDrawing" Target="../diagrams/drawing66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5.xml"/><Relationship Id="rId11" Type="http://schemas.openxmlformats.org/officeDocument/2006/relationships/diagramColors" Target="../diagrams/colors66.xml"/><Relationship Id="rId5" Type="http://schemas.openxmlformats.org/officeDocument/2006/relationships/diagramQuickStyle" Target="../diagrams/quickStyle65.xml"/><Relationship Id="rId10" Type="http://schemas.openxmlformats.org/officeDocument/2006/relationships/diagramQuickStyle" Target="../diagrams/quickStyle66.xml"/><Relationship Id="rId4" Type="http://schemas.openxmlformats.org/officeDocument/2006/relationships/diagramLayout" Target="../diagrams/layout65.xml"/><Relationship Id="rId9" Type="http://schemas.openxmlformats.org/officeDocument/2006/relationships/diagramLayout" Target="../diagrams/layout66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8.xml"/><Relationship Id="rId3" Type="http://schemas.openxmlformats.org/officeDocument/2006/relationships/diagramData" Target="../diagrams/data67.xml"/><Relationship Id="rId7" Type="http://schemas.microsoft.com/office/2007/relationships/diagramDrawing" Target="../diagrams/drawing67.xml"/><Relationship Id="rId12" Type="http://schemas.microsoft.com/office/2007/relationships/diagramDrawing" Target="../diagrams/drawing68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7.xml"/><Relationship Id="rId11" Type="http://schemas.openxmlformats.org/officeDocument/2006/relationships/diagramColors" Target="../diagrams/colors68.xml"/><Relationship Id="rId5" Type="http://schemas.openxmlformats.org/officeDocument/2006/relationships/diagramQuickStyle" Target="../diagrams/quickStyle67.xml"/><Relationship Id="rId10" Type="http://schemas.openxmlformats.org/officeDocument/2006/relationships/diagramQuickStyle" Target="../diagrams/quickStyle68.xml"/><Relationship Id="rId4" Type="http://schemas.openxmlformats.org/officeDocument/2006/relationships/diagramLayout" Target="../diagrams/layout67.xml"/><Relationship Id="rId9" Type="http://schemas.openxmlformats.org/officeDocument/2006/relationships/diagramLayout" Target="../diagrams/layout68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0.xml"/><Relationship Id="rId3" Type="http://schemas.openxmlformats.org/officeDocument/2006/relationships/diagramData" Target="../diagrams/data69.xml"/><Relationship Id="rId7" Type="http://schemas.microsoft.com/office/2007/relationships/diagramDrawing" Target="../diagrams/drawing69.xml"/><Relationship Id="rId12" Type="http://schemas.microsoft.com/office/2007/relationships/diagramDrawing" Target="../diagrams/drawing70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9.xml"/><Relationship Id="rId11" Type="http://schemas.openxmlformats.org/officeDocument/2006/relationships/diagramColors" Target="../diagrams/colors70.xml"/><Relationship Id="rId5" Type="http://schemas.openxmlformats.org/officeDocument/2006/relationships/diagramQuickStyle" Target="../diagrams/quickStyle69.xml"/><Relationship Id="rId10" Type="http://schemas.openxmlformats.org/officeDocument/2006/relationships/diagramQuickStyle" Target="../diagrams/quickStyle70.xml"/><Relationship Id="rId4" Type="http://schemas.openxmlformats.org/officeDocument/2006/relationships/diagramLayout" Target="../diagrams/layout69.xml"/><Relationship Id="rId9" Type="http://schemas.openxmlformats.org/officeDocument/2006/relationships/diagramLayout" Target="../diagrams/layout7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2.xml"/><Relationship Id="rId3" Type="http://schemas.openxmlformats.org/officeDocument/2006/relationships/diagramData" Target="../diagrams/data71.xml"/><Relationship Id="rId7" Type="http://schemas.microsoft.com/office/2007/relationships/diagramDrawing" Target="../diagrams/drawing71.xml"/><Relationship Id="rId12" Type="http://schemas.microsoft.com/office/2007/relationships/diagramDrawing" Target="../diagrams/drawing72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1.xml"/><Relationship Id="rId11" Type="http://schemas.openxmlformats.org/officeDocument/2006/relationships/diagramColors" Target="../diagrams/colors72.xml"/><Relationship Id="rId5" Type="http://schemas.openxmlformats.org/officeDocument/2006/relationships/diagramQuickStyle" Target="../diagrams/quickStyle71.xml"/><Relationship Id="rId10" Type="http://schemas.openxmlformats.org/officeDocument/2006/relationships/diagramQuickStyle" Target="../diagrams/quickStyle72.xml"/><Relationship Id="rId4" Type="http://schemas.openxmlformats.org/officeDocument/2006/relationships/diagramLayout" Target="../diagrams/layout71.xml"/><Relationship Id="rId9" Type="http://schemas.openxmlformats.org/officeDocument/2006/relationships/diagramLayout" Target="../diagrams/layout7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4.xml"/><Relationship Id="rId3" Type="http://schemas.openxmlformats.org/officeDocument/2006/relationships/diagramData" Target="../diagrams/data73.xml"/><Relationship Id="rId7" Type="http://schemas.microsoft.com/office/2007/relationships/diagramDrawing" Target="../diagrams/drawing73.xml"/><Relationship Id="rId12" Type="http://schemas.microsoft.com/office/2007/relationships/diagramDrawing" Target="../diagrams/drawing74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3.xml"/><Relationship Id="rId11" Type="http://schemas.openxmlformats.org/officeDocument/2006/relationships/diagramColors" Target="../diagrams/colors74.xml"/><Relationship Id="rId5" Type="http://schemas.openxmlformats.org/officeDocument/2006/relationships/diagramQuickStyle" Target="../diagrams/quickStyle73.xml"/><Relationship Id="rId10" Type="http://schemas.openxmlformats.org/officeDocument/2006/relationships/diagramQuickStyle" Target="../diagrams/quickStyle74.xml"/><Relationship Id="rId4" Type="http://schemas.openxmlformats.org/officeDocument/2006/relationships/diagramLayout" Target="../diagrams/layout73.xml"/><Relationship Id="rId9" Type="http://schemas.openxmlformats.org/officeDocument/2006/relationships/diagramLayout" Target="../diagrams/layout74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6.xml"/><Relationship Id="rId3" Type="http://schemas.openxmlformats.org/officeDocument/2006/relationships/diagramData" Target="../diagrams/data75.xml"/><Relationship Id="rId7" Type="http://schemas.microsoft.com/office/2007/relationships/diagramDrawing" Target="../diagrams/drawing75.xml"/><Relationship Id="rId12" Type="http://schemas.microsoft.com/office/2007/relationships/diagramDrawing" Target="../diagrams/drawing76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5.xml"/><Relationship Id="rId11" Type="http://schemas.openxmlformats.org/officeDocument/2006/relationships/diagramColors" Target="../diagrams/colors76.xml"/><Relationship Id="rId5" Type="http://schemas.openxmlformats.org/officeDocument/2006/relationships/diagramQuickStyle" Target="../diagrams/quickStyle75.xml"/><Relationship Id="rId10" Type="http://schemas.openxmlformats.org/officeDocument/2006/relationships/diagramQuickStyle" Target="../diagrams/quickStyle76.xml"/><Relationship Id="rId4" Type="http://schemas.openxmlformats.org/officeDocument/2006/relationships/diagramLayout" Target="../diagrams/layout75.xml"/><Relationship Id="rId9" Type="http://schemas.openxmlformats.org/officeDocument/2006/relationships/diagramLayout" Target="../diagrams/layout76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8.xml"/><Relationship Id="rId3" Type="http://schemas.openxmlformats.org/officeDocument/2006/relationships/diagramData" Target="../diagrams/data77.xml"/><Relationship Id="rId7" Type="http://schemas.microsoft.com/office/2007/relationships/diagramDrawing" Target="../diagrams/drawing77.xml"/><Relationship Id="rId12" Type="http://schemas.microsoft.com/office/2007/relationships/diagramDrawing" Target="../diagrams/drawing78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7.xml"/><Relationship Id="rId11" Type="http://schemas.openxmlformats.org/officeDocument/2006/relationships/diagramColors" Target="../diagrams/colors78.xml"/><Relationship Id="rId5" Type="http://schemas.openxmlformats.org/officeDocument/2006/relationships/diagramQuickStyle" Target="../diagrams/quickStyle77.xml"/><Relationship Id="rId10" Type="http://schemas.openxmlformats.org/officeDocument/2006/relationships/diagramQuickStyle" Target="../diagrams/quickStyle78.xml"/><Relationship Id="rId4" Type="http://schemas.openxmlformats.org/officeDocument/2006/relationships/diagramLayout" Target="../diagrams/layout77.xml"/><Relationship Id="rId9" Type="http://schemas.openxmlformats.org/officeDocument/2006/relationships/diagramLayout" Target="../diagrams/layout78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0.xml"/><Relationship Id="rId3" Type="http://schemas.openxmlformats.org/officeDocument/2006/relationships/diagramData" Target="../diagrams/data79.xml"/><Relationship Id="rId7" Type="http://schemas.microsoft.com/office/2007/relationships/diagramDrawing" Target="../diagrams/drawing79.xml"/><Relationship Id="rId12" Type="http://schemas.microsoft.com/office/2007/relationships/diagramDrawing" Target="../diagrams/drawing80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9.xml"/><Relationship Id="rId11" Type="http://schemas.openxmlformats.org/officeDocument/2006/relationships/diagramColors" Target="../diagrams/colors80.xml"/><Relationship Id="rId5" Type="http://schemas.openxmlformats.org/officeDocument/2006/relationships/diagramQuickStyle" Target="../diagrams/quickStyle79.xml"/><Relationship Id="rId10" Type="http://schemas.openxmlformats.org/officeDocument/2006/relationships/diagramQuickStyle" Target="../diagrams/quickStyle80.xml"/><Relationship Id="rId4" Type="http://schemas.openxmlformats.org/officeDocument/2006/relationships/diagramLayout" Target="../diagrams/layout79.xml"/><Relationship Id="rId9" Type="http://schemas.openxmlformats.org/officeDocument/2006/relationships/diagramLayout" Target="../diagrams/layout8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2.xml"/><Relationship Id="rId3" Type="http://schemas.openxmlformats.org/officeDocument/2006/relationships/diagramData" Target="../diagrams/data81.xml"/><Relationship Id="rId7" Type="http://schemas.microsoft.com/office/2007/relationships/diagramDrawing" Target="../diagrams/drawing81.xml"/><Relationship Id="rId12" Type="http://schemas.microsoft.com/office/2007/relationships/diagramDrawing" Target="../diagrams/drawing82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1.xml"/><Relationship Id="rId11" Type="http://schemas.openxmlformats.org/officeDocument/2006/relationships/diagramColors" Target="../diagrams/colors82.xml"/><Relationship Id="rId5" Type="http://schemas.openxmlformats.org/officeDocument/2006/relationships/diagramQuickStyle" Target="../diagrams/quickStyle81.xml"/><Relationship Id="rId10" Type="http://schemas.openxmlformats.org/officeDocument/2006/relationships/diagramQuickStyle" Target="../diagrams/quickStyle82.xml"/><Relationship Id="rId4" Type="http://schemas.openxmlformats.org/officeDocument/2006/relationships/diagramLayout" Target="../diagrams/layout81.xml"/><Relationship Id="rId9" Type="http://schemas.openxmlformats.org/officeDocument/2006/relationships/diagramLayout" Target="../diagrams/layout8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4.xml"/><Relationship Id="rId3" Type="http://schemas.openxmlformats.org/officeDocument/2006/relationships/diagramData" Target="../diagrams/data83.xml"/><Relationship Id="rId7" Type="http://schemas.microsoft.com/office/2007/relationships/diagramDrawing" Target="../diagrams/drawing83.xml"/><Relationship Id="rId12" Type="http://schemas.microsoft.com/office/2007/relationships/diagramDrawing" Target="../diagrams/drawing84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3.xml"/><Relationship Id="rId11" Type="http://schemas.openxmlformats.org/officeDocument/2006/relationships/diagramColors" Target="../diagrams/colors84.xml"/><Relationship Id="rId5" Type="http://schemas.openxmlformats.org/officeDocument/2006/relationships/diagramQuickStyle" Target="../diagrams/quickStyle83.xml"/><Relationship Id="rId10" Type="http://schemas.openxmlformats.org/officeDocument/2006/relationships/diagramQuickStyle" Target="../diagrams/quickStyle84.xml"/><Relationship Id="rId4" Type="http://schemas.openxmlformats.org/officeDocument/2006/relationships/diagramLayout" Target="../diagrams/layout83.xml"/><Relationship Id="rId9" Type="http://schemas.openxmlformats.org/officeDocument/2006/relationships/diagramLayout" Target="../diagrams/layout8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2.xml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12" Type="http://schemas.microsoft.com/office/2007/relationships/diagramDrawing" Target="../diagrams/drawing1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11" Type="http://schemas.openxmlformats.org/officeDocument/2006/relationships/diagramColors" Target="../diagrams/colors12.xml"/><Relationship Id="rId5" Type="http://schemas.openxmlformats.org/officeDocument/2006/relationships/diagramQuickStyle" Target="../diagrams/quickStyle11.xml"/><Relationship Id="rId10" Type="http://schemas.openxmlformats.org/officeDocument/2006/relationships/diagramQuickStyle" Target="../diagrams/quickStyle12.xml"/><Relationship Id="rId4" Type="http://schemas.openxmlformats.org/officeDocument/2006/relationships/diagramLayout" Target="../diagrams/layout11.xml"/><Relationship Id="rId9" Type="http://schemas.openxmlformats.org/officeDocument/2006/relationships/diagramLayout" Target="../diagrams/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971600" y="692696"/>
            <a:ext cx="7543750" cy="5904656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80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>
              <a:spcBef>
                <a:spcPts val="750"/>
              </a:spcBef>
              <a:defRPr/>
            </a:pPr>
            <a:r>
              <a:rPr lang="ro-RO" sz="5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Principalele modificări în politica fiscală pentru anul 2021</a:t>
            </a:r>
            <a:r>
              <a:rPr lang="ro-RO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RO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RO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20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operate prin Legea nr. 257 din 16.12.2020 cu privire la modificarea unor acte normative</a:t>
            </a:r>
            <a:r>
              <a:rPr lang="ro-RO" sz="24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RO" sz="24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RO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1400" b="1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Titlurile </a:t>
            </a:r>
            <a:r>
              <a:rPr lang="ro-RO" sz="1400" b="1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VI-</a:t>
            </a:r>
            <a:r>
              <a:rPr lang="en-US" sz="1400" b="1" u="sng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o-RO" sz="1400" b="1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ro-RO" sz="1400" b="1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 Codul fiscal</a:t>
            </a:r>
            <a:br>
              <a:rPr lang="ro-RO" sz="1400" b="1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1400" b="1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RO" sz="1400" b="1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1400" b="1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Legea nr.1056-XIV din 16.06.2000 pentru punerea în aplicare a Titlului VI din Codul fiscal</a:t>
            </a:r>
            <a:br>
              <a:rPr lang="ro-RO" sz="1400" b="1" u="sng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1400" b="1" u="sng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RO" sz="1400" b="1" u="sng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o-RO" sz="3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457950" y="6597352"/>
            <a:ext cx="2057400" cy="124124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93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0832638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2906879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77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5943148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9713809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82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7318293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0584430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36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499930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5243950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09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6424634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2313822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48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5856064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6493799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80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4879160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7955337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91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8677484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0138401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6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1695778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5728714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10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0017151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3929052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74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1117" y="980728"/>
            <a:ext cx="5973211" cy="3935463"/>
          </a:xfrm>
        </p:spPr>
        <p:txBody>
          <a:bodyPr>
            <a:noAutofit/>
          </a:bodyPr>
          <a:lstStyle/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o-RO" sz="6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Codul </a:t>
            </a:r>
            <a:r>
              <a:rPr lang="ro-RO" sz="6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fiscal</a:t>
            </a:r>
          </a:p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endParaRPr lang="ro-RO" sz="4000" i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o-RO" sz="40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Titlul VI</a:t>
            </a:r>
          </a:p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o-RO" sz="40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Impozitul pe bunurile imobiliare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08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805021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2440937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98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7493007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56331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71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2584710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8851800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63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4191563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7566406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53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8851294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9276246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21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5818382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272382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55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8109187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5388891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48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8931238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7805676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45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4891819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1101836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81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5472608"/>
          </a:xfrm>
        </p:spPr>
        <p:txBody>
          <a:bodyPr>
            <a:noAutofit/>
          </a:bodyPr>
          <a:lstStyle/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o-RO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737119"/>
              </p:ext>
            </p:extLst>
          </p:nvPr>
        </p:nvGraphicFramePr>
        <p:xfrm>
          <a:off x="179513" y="1628800"/>
          <a:ext cx="8784976" cy="51300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111">
                  <a:extLst>
                    <a:ext uri="{9D8B030D-6E8A-4147-A177-3AD203B41FA5}">
                      <a16:colId xmlns:a16="http://schemas.microsoft.com/office/drawing/2014/main" xmlns="" val="1237400366"/>
                    </a:ext>
                  </a:extLst>
                </a:gridCol>
                <a:gridCol w="2097086">
                  <a:extLst>
                    <a:ext uri="{9D8B030D-6E8A-4147-A177-3AD203B41FA5}">
                      <a16:colId xmlns:a16="http://schemas.microsoft.com/office/drawing/2014/main" xmlns="" val="2249786502"/>
                    </a:ext>
                  </a:extLst>
                </a:gridCol>
                <a:gridCol w="1540882">
                  <a:extLst>
                    <a:ext uri="{9D8B030D-6E8A-4147-A177-3AD203B41FA5}">
                      <a16:colId xmlns:a16="http://schemas.microsoft.com/office/drawing/2014/main" xmlns="" val="2051695722"/>
                    </a:ext>
                  </a:extLst>
                </a:gridCol>
                <a:gridCol w="1342932">
                  <a:extLst>
                    <a:ext uri="{9D8B030D-6E8A-4147-A177-3AD203B41FA5}">
                      <a16:colId xmlns:a16="http://schemas.microsoft.com/office/drawing/2014/main" xmlns="" val="313398473"/>
                    </a:ext>
                  </a:extLst>
                </a:gridCol>
                <a:gridCol w="1571828">
                  <a:extLst>
                    <a:ext uri="{9D8B030D-6E8A-4147-A177-3AD203B41FA5}">
                      <a16:colId xmlns:a16="http://schemas.microsoft.com/office/drawing/2014/main" xmlns="" val="500997927"/>
                    </a:ext>
                  </a:extLst>
                </a:gridCol>
                <a:gridCol w="1224137">
                  <a:extLst>
                    <a:ext uri="{9D8B030D-6E8A-4147-A177-3AD203B41FA5}">
                      <a16:colId xmlns:a16="http://schemas.microsoft.com/office/drawing/2014/main" xmlns="" val="1031358411"/>
                    </a:ext>
                  </a:extLst>
                </a:gridCol>
              </a:tblGrid>
              <a:tr h="13030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Denumirea</a:t>
                      </a: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taxei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Baza</a:t>
                      </a: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impozabilă</a:t>
                      </a: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obiectului</a:t>
                      </a: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impunerii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Mărimea</a:t>
                      </a: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maximă</a:t>
                      </a: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cotei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Termenele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plată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taxei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prezentare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dărilor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seamă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fiscale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către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subiecţii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impunerii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/>
                </a:tc>
                <a:extLst>
                  <a:ext uri="{0D108BD9-81ED-4DB2-BD59-A6C34878D82A}">
                    <a16:rowId xmlns:a16="http://schemas.microsoft.com/office/drawing/2014/main" xmlns="" val="1228833499"/>
                  </a:ext>
                </a:extLst>
              </a:tr>
              <a:tr h="691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49450398"/>
                  </a:ext>
                </a:extLst>
              </a:tr>
              <a:tr h="20755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a)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Taxă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amenajarea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teritoriului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Numărul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mediu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scriptic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trimestrial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al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suplimentar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cazul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întreprinzătorilor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individuali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cazul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gospodăriilor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ţărăneşti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fermier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–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fondatorul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numărul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membrilor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gospodăriilor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ţărăneşti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fermier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);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cazul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persoanelor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desfăşoară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activitate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profesională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sectorul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justiţiei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numărul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persoane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abilitate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lege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desfăşurarea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activităţii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profesionale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sectorul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justiţiei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 lei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fiecare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salariat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fondator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al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întreprinderii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individuale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al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gospodăriei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ţărăneşti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fermier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asemenea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membrii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acesteia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fiecare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persoană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desfăşoară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activitate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profesională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sectorul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justiţiei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 lei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fiecare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salariat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fondator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al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întreprinderii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individuale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al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gospodăriei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ţărăneşti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fermier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asemenea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membrii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acesteia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fiecare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persoană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desfăşoară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activitate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profesională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sectorul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justiţiei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 lei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fiecare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salariat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fondator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al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întreprinderii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individuale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al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gospodăriei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ţărăneşti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fermier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asemenea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membrii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acesteia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fiecare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persoană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desfăşoară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activitate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profesională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sectorul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justiţiei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Trimestrial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până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la data de 25 a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lunii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imediat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următoare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trimestrului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gestionar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/>
                </a:tc>
                <a:extLst>
                  <a:ext uri="{0D108BD9-81ED-4DB2-BD59-A6C34878D82A}">
                    <a16:rowId xmlns:a16="http://schemas.microsoft.com/office/drawing/2014/main" xmlns="" val="2346733325"/>
                  </a:ext>
                </a:extLst>
              </a:tr>
              <a:tr h="8844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b)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Taxă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organizare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licitaţiilor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loteriilor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teritoriul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unităţii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administrativ-teritoriale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Venitul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vânzări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ale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bunurilor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declarate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licitaţie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valoarea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biletelor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loterie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emise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cu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excepţia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loteriilor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organizate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intermediul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sistemelor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comunicaţii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electronice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0,25%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0,25%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0,25%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Trimestrial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până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la data de 25 a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lunii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imediat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următoare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trimestrului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gestionar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/>
                </a:tc>
                <a:extLst>
                  <a:ext uri="{0D108BD9-81ED-4DB2-BD59-A6C34878D82A}">
                    <a16:rowId xmlns:a16="http://schemas.microsoft.com/office/drawing/2014/main" xmlns="" val="2723236439"/>
                  </a:ext>
                </a:extLst>
              </a:tr>
              <a:tr h="11234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c)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Taxă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plasare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amplasare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a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publicităţii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reclamei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Venitul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vânzări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ale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serviciilor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plasare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difuzare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anunţurilor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publicitare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intermediul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serviciilor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cinematografice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video,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reţelele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telefonice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telegrafice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telex,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mijloacele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transport,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alte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mijloace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(cu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excepţia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TV,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internetului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radioului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presei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periodice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tipăriturilor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cu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excepţia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amplasării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publicităţii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exterioare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Trimestrial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până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la data de 25 a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lunii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imediat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următoare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trimestrului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gestionar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878" marR="9878" marT="4939" marB="4939"/>
                </a:tc>
                <a:extLst>
                  <a:ext uri="{0D108BD9-81ED-4DB2-BD59-A6C34878D82A}">
                    <a16:rowId xmlns:a16="http://schemas.microsoft.com/office/drawing/2014/main" xmlns="" val="4154384453"/>
                  </a:ext>
                </a:extLst>
              </a:tr>
            </a:tbl>
          </a:graphicData>
        </a:graphic>
      </p:graphicFrame>
      <p:sp>
        <p:nvSpPr>
          <p:cNvPr id="11" name="Объект 2"/>
          <p:cNvSpPr txBox="1">
            <a:spLocks/>
          </p:cNvSpPr>
          <p:nvPr/>
        </p:nvSpPr>
        <p:spPr>
          <a:xfrm>
            <a:off x="664654" y="915935"/>
            <a:ext cx="7886700" cy="955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Anexa</a:t>
            </a:r>
            <a:r>
              <a:rPr lang="en-US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1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titlul</a:t>
            </a:r>
            <a:r>
              <a:rPr lang="en-US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VII </a:t>
            </a:r>
            <a:r>
              <a:rPr lang="en-US" sz="1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avea</a:t>
            </a:r>
            <a:r>
              <a:rPr lang="en-US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urm</a:t>
            </a:r>
            <a:r>
              <a:rPr lang="ro-RO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sz="1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torul</a:t>
            </a:r>
            <a:r>
              <a:rPr lang="en-US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cuprins</a:t>
            </a:r>
            <a:r>
              <a:rPr lang="en-US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o-RO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o-R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Taxele locale, termenele lor de plată și de prezentare a dărilor de seamă fiscale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42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5568272"/>
              </p:ext>
            </p:extLst>
          </p:nvPr>
        </p:nvGraphicFramePr>
        <p:xfrm>
          <a:off x="169296" y="1016291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710006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38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516" y="1196752"/>
            <a:ext cx="8748972" cy="5400600"/>
          </a:xfrm>
        </p:spPr>
        <p:txBody>
          <a:bodyPr>
            <a:noAutofit/>
          </a:bodyPr>
          <a:lstStyle/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endParaRPr lang="ro-RO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endParaRPr lang="ro-RO" sz="6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endParaRPr lang="ro-RO" sz="6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589800670"/>
              </p:ext>
            </p:extLst>
          </p:nvPr>
        </p:nvGraphicFramePr>
        <p:xfrm>
          <a:off x="215516" y="4340145"/>
          <a:ext cx="8604956" cy="2185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159229"/>
              </p:ext>
            </p:extLst>
          </p:nvPr>
        </p:nvGraphicFramePr>
        <p:xfrm>
          <a:off x="215516" y="1026734"/>
          <a:ext cx="8748972" cy="57196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2108">
                  <a:extLst>
                    <a:ext uri="{9D8B030D-6E8A-4147-A177-3AD203B41FA5}">
                      <a16:colId xmlns:a16="http://schemas.microsoft.com/office/drawing/2014/main" xmlns="" val="284431331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xmlns="" val="1915500364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306873776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3841629624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403139981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542808923"/>
                    </a:ext>
                  </a:extLst>
                </a:gridCol>
              </a:tblGrid>
              <a:tr h="5378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d)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Taxă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aplicare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simbolicii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locale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Venitul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vânzări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ale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produselor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fabricate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cărora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li se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aplică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simbolica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locală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0,25%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0,25%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0,25%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Trimestrial, până la data de 25 a lunii imediat următoare trimestrului gestionar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extLst>
                  <a:ext uri="{0D108BD9-81ED-4DB2-BD59-A6C34878D82A}">
                    <a16:rowId xmlns:a16="http://schemas.microsoft.com/office/drawing/2014/main" xmlns="" val="3792052439"/>
                  </a:ext>
                </a:extLst>
              </a:tr>
              <a:tr h="25213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e)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Taxă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unităţile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comerciale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prestări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servicii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Numărul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unităţilor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comerciale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prestări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servicii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corespund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activităţilor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expuse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anexa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nr.1 la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Legea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nr.231/2010 cu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privire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comerţul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interior (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fiecare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unitate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comercială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prestări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servicii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grupa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CAEM </a:t>
                      </a:r>
                      <a:r>
                        <a:rPr lang="en-US" sz="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47.30 </a:t>
                      </a:r>
                      <a:r>
                        <a:rPr lang="ru-RU" sz="8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Comerţ</a:t>
                      </a:r>
                      <a:r>
                        <a:rPr lang="ru-RU" sz="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</a:t>
                      </a:r>
                      <a:r>
                        <a:rPr lang="ru-RU" sz="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amănuntul</a:t>
                      </a:r>
                      <a:r>
                        <a:rPr lang="ru-RU" sz="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</a:t>
                      </a:r>
                      <a:r>
                        <a:rPr lang="ru-RU" sz="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carburanţilor</a:t>
                      </a:r>
                      <a:r>
                        <a:rPr lang="ru-RU" sz="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ru-RU" sz="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autovehicule</a:t>
                      </a:r>
                      <a:r>
                        <a:rPr lang="ru-RU" sz="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ru-RU" sz="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magazine</a:t>
                      </a:r>
                      <a:r>
                        <a:rPr lang="ru-RU" sz="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1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specializate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grupa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CAEM 92.00 </a:t>
                      </a:r>
                      <a:r>
                        <a:rPr lang="en-US" sz="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en-US" sz="9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cazinourile</a:t>
                      </a:r>
                      <a:r>
                        <a:rPr lang="en-US" sz="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automatele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joc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mun.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Chişinău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mun.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Bălţi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inclusiv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satele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comunele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oraşele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municipiile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respective): 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- 100 000 lei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Alte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municipii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oraşe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75 000 lei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Comune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(sate):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50 000 lei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200 000 </a:t>
                      </a:r>
                      <a:r>
                        <a:rPr lang="ru-RU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lei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500 000 </a:t>
                      </a:r>
                      <a:r>
                        <a:rPr lang="ru-RU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lei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mun.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Chişinău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mun.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Bălţi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inclusiv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satele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comunele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oraşele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municipiile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respective): 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- 105 000 lei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Alte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municipii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oraşe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78 750 lei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Comune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(sate):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52 500 lei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210 000 </a:t>
                      </a:r>
                      <a:r>
                        <a:rPr lang="ru-RU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lei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510 000 </a:t>
                      </a:r>
                      <a:r>
                        <a:rPr lang="ru-RU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lei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mun.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Chişinău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mun.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Bălţi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inclusiv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satele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comunele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oraşele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municipiile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respective): 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110 250 lei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Alte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municipii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oraşe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82 687 lei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Comune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(sate):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- 55 125 lei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220 500 </a:t>
                      </a:r>
                      <a:r>
                        <a:rPr lang="ru-RU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lei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9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535 500 </a:t>
                      </a:r>
                      <a:r>
                        <a:rPr lang="ru-RU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lei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Trimestrial, până la data de 25 a lunii imediat următoare trimestrului gestionar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extLst>
                  <a:ext uri="{0D108BD9-81ED-4DB2-BD59-A6C34878D82A}">
                    <a16:rowId xmlns:a16="http://schemas.microsoft.com/office/drawing/2014/main" xmlns="" val="1089371577"/>
                  </a:ext>
                </a:extLst>
              </a:tr>
              <a:tr h="13332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f) Taxă de piaţă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Suprafaţa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terenului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pieţei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clădirilor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construcţiilor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fiecare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pătrat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a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căror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strămutare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este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imposibilă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fără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cauzarea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prejudicii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destinaţiei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lor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mun.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Chişinău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mun.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Bălţi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- 100 lei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Alte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municipii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oraşe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- 75 lei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Comune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(sate):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- 50 lei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mun.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Chişinău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mun.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Bălţi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US" sz="9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 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lei </a:t>
                      </a:r>
                      <a:r>
                        <a:rPr lang="en-US" sz="9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Alte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municipii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oraşe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- 79 lei </a:t>
                      </a:r>
                      <a:r>
                        <a:rPr lang="en-US" sz="9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Comune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(sate):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- 53 lei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mun.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Chişinău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mun.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Bălţi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- 110 lei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Alte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municipii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oraşe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- 83 lei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Comune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(sate):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- 56 lei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Trimestrial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până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la data de 25 a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lunii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imediat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următoare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trimestrului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gestionar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extLst>
                  <a:ext uri="{0D108BD9-81ED-4DB2-BD59-A6C34878D82A}">
                    <a16:rowId xmlns:a16="http://schemas.microsoft.com/office/drawing/2014/main" xmlns="" val="716673750"/>
                  </a:ext>
                </a:extLst>
              </a:tr>
              <a:tr h="4417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g) Taxă pentru cazare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Venitul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vânzări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ale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serviciilor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cazare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prestate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structurile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funcţii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cazare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7,5%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7,5%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7,5%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Trimestrial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până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la data de 25 a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lunii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imediat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următoare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trimestrului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gestionar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extLst>
                  <a:ext uri="{0D108BD9-81ED-4DB2-BD59-A6C34878D82A}">
                    <a16:rowId xmlns:a16="http://schemas.microsoft.com/office/drawing/2014/main" xmlns="" val="1538673844"/>
                  </a:ext>
                </a:extLst>
              </a:tr>
              <a:tr h="4417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h) Taxă balneară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Venitul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vânzări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ale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biletelor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odihnă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tratament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2,5%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2,5%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2,5%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Trimestrial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până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la data de 25 a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lunii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imediat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următoare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trimestrului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gestionar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990" marR="13990" marT="6995" marB="6995"/>
                </a:tc>
                <a:extLst>
                  <a:ext uri="{0D108BD9-81ED-4DB2-BD59-A6C34878D82A}">
                    <a16:rowId xmlns:a16="http://schemas.microsoft.com/office/drawing/2014/main" xmlns="" val="29445499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9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516" y="1196752"/>
            <a:ext cx="8748972" cy="5400600"/>
          </a:xfrm>
        </p:spPr>
        <p:txBody>
          <a:bodyPr>
            <a:noAutofit/>
          </a:bodyPr>
          <a:lstStyle/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endParaRPr lang="ro-RO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endParaRPr lang="ro-RO" sz="6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endParaRPr lang="ro-RO" sz="6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/>
          </p:nvPr>
        </p:nvGraphicFramePr>
        <p:xfrm>
          <a:off x="215516" y="4340145"/>
          <a:ext cx="8604956" cy="2185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255954"/>
              </p:ext>
            </p:extLst>
          </p:nvPr>
        </p:nvGraphicFramePr>
        <p:xfrm>
          <a:off x="215516" y="1026735"/>
          <a:ext cx="8748970" cy="43464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0100">
                  <a:extLst>
                    <a:ext uri="{9D8B030D-6E8A-4147-A177-3AD203B41FA5}">
                      <a16:colId xmlns:a16="http://schemas.microsoft.com/office/drawing/2014/main" xmlns="" val="611087637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xmlns="" val="4037939328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xmlns="" val="174131309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1888878735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2459431100"/>
                    </a:ext>
                  </a:extLst>
                </a:gridCol>
                <a:gridCol w="1296142">
                  <a:extLst>
                    <a:ext uri="{9D8B030D-6E8A-4147-A177-3AD203B41FA5}">
                      <a16:colId xmlns:a16="http://schemas.microsoft.com/office/drawing/2014/main" xmlns="" val="1676147789"/>
                    </a:ext>
                  </a:extLst>
                </a:gridCol>
              </a:tblGrid>
              <a:tr h="908829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Taxă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prestarea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serviciilor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transport auto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călători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teritoriul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municipiilor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oraşelor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satelor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comunelor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Numărul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unităţi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transport (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fiecare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unitate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transport) 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regim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taxi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- 6000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lei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- 6300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lei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- 6615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lei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Trimestrial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până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la data de 25 a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lunii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imediat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următoare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trimestrului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gestionar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extLst>
                  <a:ext uri="{0D108BD9-81ED-4DB2-BD59-A6C34878D82A}">
                    <a16:rowId xmlns:a16="http://schemas.microsoft.com/office/drawing/2014/main" xmlns="" val="1888301669"/>
                  </a:ext>
                </a:extLst>
              </a:tr>
              <a:tr h="5729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Mijloace de transport cu capacitatea de până la 24 de locuri, inclusiv (fără locul şoferului)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15 000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lei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15 750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lei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16 537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lei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53591574"/>
                  </a:ext>
                </a:extLst>
              </a:tr>
              <a:tr h="4609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Mijloace de transport cu capacitatea de peste 25 de locuri (fără locul şoferului)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27 600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lei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28 980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lei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30 439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lei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37515182"/>
                  </a:ext>
                </a:extLst>
              </a:tr>
              <a:tr h="6849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j) Taxă pentru parcare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Suprafaţa parcării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lei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fiecare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pătrat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31,5 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lei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fiecare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pătrat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lei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fiecare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pătrat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Trimestrial, până la data de 25 a lunii imediat următoare trimestrului gestionar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extLst>
                  <a:ext uri="{0D108BD9-81ED-4DB2-BD59-A6C34878D82A}">
                    <a16:rowId xmlns:a16="http://schemas.microsoft.com/office/drawing/2014/main" xmlns="" val="3870447021"/>
                  </a:ext>
                </a:extLst>
              </a:tr>
              <a:tr h="3490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k) Taxă de la posesorii de câini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Numărul de câini aflaţi în posesiune pe parcursul unui an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Conform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condiţiilor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stabilite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autoritatea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administraţiei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publice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locale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74944748"/>
                  </a:ext>
                </a:extLst>
              </a:tr>
              <a:tr h="6849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p) Taxă pentru salubrizare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Numărul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persoane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fizice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înscrise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adresa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declarată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ca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domiciliu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funcţie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apartament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bloc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casă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la sol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Conform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condiţiilor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stabilite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autoritatea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administraţiei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publice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locale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1861421"/>
                  </a:ext>
                </a:extLst>
              </a:tr>
              <a:tr h="6849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q) Taxă pentru dispozitivele publicitare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Suprafaţa feţei (feţelor) dispozitivului publicitar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 lei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fiecare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pătrat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1260 lei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fiecare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pătrat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1323 lei 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anual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fiecare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metru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pătrat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Trimestrial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până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la data de 25 a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lunii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imediat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următoare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trimestrului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gestionar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010" marR="21010" marT="10505" marB="10505"/>
                </a:tc>
                <a:extLst>
                  <a:ext uri="{0D108BD9-81ED-4DB2-BD59-A6C34878D82A}">
                    <a16:rowId xmlns:a16="http://schemas.microsoft.com/office/drawing/2014/main" xmlns="" val="30330209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258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5184575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Art.</a:t>
            </a:r>
            <a:r>
              <a:rPr lang="ro-RO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(1)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derogare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la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prevederile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art.56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alin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.(2) din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Legea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nr.100/2017 cu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privire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actele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normative,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prezenta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lege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vigoare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1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ianuarie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2021,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excepţia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derogare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la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prevederile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art.VII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pct.87 din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prezenta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lege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anul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2021,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autorităţile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publice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locale ale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căror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bugete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taxe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locale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aferente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anului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respectiv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fost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adoptate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până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publicarea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prezentei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legi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Monitorul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Oficial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Republicii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Moldova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aplica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percepe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cuantumul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taxelor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locale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stabilite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fără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ajustarea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acestora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plafoanele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prevăzute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57766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980728"/>
            <a:ext cx="6045219" cy="4151487"/>
          </a:xfrm>
        </p:spPr>
        <p:txBody>
          <a:bodyPr>
            <a:noAutofit/>
          </a:bodyPr>
          <a:lstStyle/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o-RO" sz="6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Codul fiscal</a:t>
            </a:r>
          </a:p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endParaRPr lang="ro-RO" sz="54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o-RO" sz="40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Titlul VIII</a:t>
            </a:r>
          </a:p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o-RO" sz="40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Taxele pentru resursele naturale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97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8627518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2190284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94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6054813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836712"/>
            <a:ext cx="914972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3803095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51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2580787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2479365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39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083225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0285259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75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9340799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47919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75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2278" y="1124744"/>
            <a:ext cx="6047486" cy="4223495"/>
          </a:xfrm>
        </p:spPr>
        <p:txBody>
          <a:bodyPr>
            <a:noAutofit/>
          </a:bodyPr>
          <a:lstStyle/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o-RO" sz="6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Codul fiscal</a:t>
            </a:r>
          </a:p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endParaRPr lang="ro-RO" sz="54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o-RO" sz="40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Titlul </a:t>
            </a:r>
            <a:r>
              <a:rPr lang="en-US" sz="40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IX</a:t>
            </a:r>
            <a:endParaRPr lang="ro-RO" sz="4000" i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o-RO" sz="40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4000" i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axele</a:t>
            </a:r>
            <a:r>
              <a:rPr lang="en-US" sz="40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rutiere</a:t>
            </a:r>
            <a:endParaRPr lang="ro-RO" sz="4000" i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65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9685662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3643397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65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4111452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7634938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21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0181716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5432843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67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226022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8578823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87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3163109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0612547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02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8194" y="518684"/>
            <a:ext cx="7053331" cy="5346680"/>
          </a:xfrm>
        </p:spPr>
        <p:txBody>
          <a:bodyPr>
            <a:noAutofit/>
          </a:bodyPr>
          <a:lstStyle/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o-RO" sz="6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Legea nr.1056-XIV din 16.06.2000</a:t>
            </a:r>
          </a:p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endParaRPr lang="ro-RO" sz="4000" i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o-RO" sz="40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 punerea în aplicare a Titlului VI din Codul fiscal</a:t>
            </a:r>
            <a:endParaRPr lang="ro-RO" sz="4000" i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endParaRPr lang="ro-RO" sz="54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16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0137856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9036348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61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0136022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0726861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32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888901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3834687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5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7028346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1746047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66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24564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3712241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13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2715545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0522259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13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1134907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6157337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24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0613497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4661123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55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1874234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6708805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27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9777718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9136435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40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268760"/>
            <a:ext cx="6045219" cy="3863455"/>
          </a:xfrm>
        </p:spPr>
        <p:txBody>
          <a:bodyPr>
            <a:noAutofit/>
          </a:bodyPr>
          <a:lstStyle/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o-RO" sz="6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Codul fiscal</a:t>
            </a:r>
          </a:p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endParaRPr lang="ro-RO" sz="54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o-RO" sz="40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Titlul VII</a:t>
            </a:r>
          </a:p>
          <a:p>
            <a:pPr marL="0" indent="457200" algn="ctr">
              <a:lnSpc>
                <a:spcPct val="100000"/>
              </a:lnSpc>
              <a:spcBef>
                <a:spcPts val="300"/>
              </a:spcBef>
              <a:buNone/>
            </a:pPr>
            <a:r>
              <a:rPr lang="ro-RO" sz="40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Taxele locale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3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3797048"/>
              </p:ext>
            </p:extLst>
          </p:nvPr>
        </p:nvGraphicFramePr>
        <p:xfrm>
          <a:off x="107950" y="1026734"/>
          <a:ext cx="410401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6202562"/>
              </p:ext>
            </p:extLst>
          </p:nvPr>
        </p:nvGraphicFramePr>
        <p:xfrm>
          <a:off x="5076056" y="1026734"/>
          <a:ext cx="3960440" cy="569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Стрелка вправо 11"/>
          <p:cNvSpPr/>
          <p:nvPr/>
        </p:nvSpPr>
        <p:spPr>
          <a:xfrm>
            <a:off x="4314641" y="15567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314641" y="335699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314641" y="5156285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8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E0D1D9FE39DB944A96E3666DCFD5384" ma:contentTypeVersion="0" ma:contentTypeDescription="Creare document nou." ma:contentTypeScope="" ma:versionID="3995e091fe15750727e18881ee8e9b23">
  <xsd:schema xmlns:xsd="http://www.w3.org/2001/XMLSchema" xmlns:p="http://schemas.microsoft.com/office/2006/metadata/properties" targetNamespace="http://schemas.microsoft.com/office/2006/metadata/properties" ma:root="true" ma:fieldsID="d88be5b3ecfd90b4816867ec94976105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 de conținut" ma:readOnly="true"/>
        <xsd:element ref="dc:title" minOccurs="0" maxOccurs="1" ma:index="4" ma:displayName="Titlu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9152242-6C71-42B1-8B08-47B82F1708FB}">
  <ds:schemaRefs>
    <ds:schemaRef ds:uri="http://purl.org/dc/terms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6E6A281-F42F-4749-B95D-FCABB13826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29D96214-BB9D-45A3-8836-19250D69BDE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25877</TotalTime>
  <Words>6483</Words>
  <Application>Microsoft Office PowerPoint</Application>
  <PresentationFormat>Экран (4:3)</PresentationFormat>
  <Paragraphs>563</Paragraphs>
  <Slides>51</Slides>
  <Notes>51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1_Office Theme</vt:lpstr>
      <vt:lpstr>Principalele modificări în politica fiscală pentru anul 2021  operate prin Legea nr. 257 din 16.12.2020 cu privire la modificarea unor acte normative  Titlurile VI-IX din Codul fiscal  Legea nr.1056-XIV din 16.06.2000 pentru punerea în aplicare a Titlului VI din Codul fiscal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A.Turhan</cp:lastModifiedBy>
  <cp:revision>900</cp:revision>
  <cp:lastPrinted>2019-02-01T06:14:00Z</cp:lastPrinted>
  <dcterms:created xsi:type="dcterms:W3CDTF">2014-06-20T16:36:54Z</dcterms:created>
  <dcterms:modified xsi:type="dcterms:W3CDTF">2021-01-21T11:14:56Z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0x0101003E0D1D9FE39DB944A96E3666DCFD5384</vt:lpwstr>
  </property>
</Properties>
</file>